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Economica"/>
      <p:regular r:id="rId43"/>
      <p:bold r:id="rId44"/>
      <p:italic r:id="rId45"/>
      <p:boldItalic r:id="rId46"/>
    </p:embeddedFont>
    <p:embeddedFont>
      <p:font typeface="Quattrocento Sans"/>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55" roundtripDataSignature="AMtx7mjsaikGBsWpFv7zSyCV0BK14SjY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AA6EEA-8F0A-46F8-BF93-B69558729D2C}">
  <a:tblStyle styleId="{DCAA6EEA-8F0A-46F8-BF93-B69558729D2C}" styleName="Table_0">
    <a:wholeTbl>
      <a:tcTxStyle b="off" i="off">
        <a:font>
          <a:latin typeface="Segoe UI Light"/>
          <a:ea typeface="Segoe UI Light"/>
          <a:cs typeface="Segoe UI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Segoe UI Light"/>
          <a:ea typeface="Segoe UI Light"/>
          <a:cs typeface="Segoe UI Light"/>
        </a:font>
        <a:schemeClr val="lt1"/>
      </a:tcTxStyle>
      <a:tcStyle>
        <a:fill>
          <a:solidFill>
            <a:schemeClr val="accent1"/>
          </a:solidFill>
        </a:fill>
      </a:tcStyle>
    </a:lastCol>
    <a:firstCol>
      <a:tcTxStyle b="on" i="off">
        <a:font>
          <a:latin typeface="Segoe UI Light"/>
          <a:ea typeface="Segoe UI Light"/>
          <a:cs typeface="Segoe UI Light"/>
        </a:font>
        <a:schemeClr val="lt1"/>
      </a:tcTxStyle>
      <a:tcStyle>
        <a:fill>
          <a:solidFill>
            <a:schemeClr val="accent1"/>
          </a:solidFill>
        </a:fill>
      </a:tcStyle>
    </a:firstCol>
    <a:lastRow>
      <a:tcTxStyle b="on" i="off">
        <a:font>
          <a:latin typeface="Segoe UI Light"/>
          <a:ea typeface="Segoe UI Light"/>
          <a:cs typeface="Segoe UI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Segoe UI Light"/>
          <a:ea typeface="Segoe UI Light"/>
          <a:cs typeface="Segoe UI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Economica-bold.fntdata"/><Relationship Id="rId43" Type="http://schemas.openxmlformats.org/officeDocument/2006/relationships/font" Target="fonts/Economica-regular.fntdata"/><Relationship Id="rId46" Type="http://schemas.openxmlformats.org/officeDocument/2006/relationships/font" Target="fonts/Economica-boldItalic.fntdata"/><Relationship Id="rId45" Type="http://schemas.openxmlformats.org/officeDocument/2006/relationships/font" Target="fonts/Economica-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QuattrocentoSans-bold.fntdata"/><Relationship Id="rId47" Type="http://schemas.openxmlformats.org/officeDocument/2006/relationships/font" Target="fonts/QuattrocentoSans-regular.fntdata"/><Relationship Id="rId49" Type="http://schemas.openxmlformats.org/officeDocument/2006/relationships/font" Target="fonts/QuattrocentoSans-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OpenSans-regular.fntdata"/><Relationship Id="rId50" Type="http://schemas.openxmlformats.org/officeDocument/2006/relationships/font" Target="fonts/QuattrocentoSans-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5.xml"/><Relationship Id="rId55" Type="http://customschemas.google.com/relationships/presentationmetadata" Target="metadata"/><Relationship Id="rId10" Type="http://schemas.openxmlformats.org/officeDocument/2006/relationships/slide" Target="slides/slide4.xml"/><Relationship Id="rId54" Type="http://schemas.openxmlformats.org/officeDocument/2006/relationships/font" Target="fonts/OpenSans-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595688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d59568824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454545"/>
                </a:solidFill>
              </a:rPr>
              <a:t>order promising model that seeks to improve the accuracy of their lead time quotations by making production planning and promise-date decisions simultaneously</a:t>
            </a:r>
            <a:endParaRPr sz="1200">
              <a:solidFill>
                <a:srgbClr val="454545"/>
              </a:solidFill>
            </a:endParaRPr>
          </a:p>
          <a:p>
            <a:pPr indent="0" lvl="0" marL="0" rtl="0" algn="l">
              <a:lnSpc>
                <a:spcPct val="100000"/>
              </a:lnSpc>
              <a:spcBef>
                <a:spcPts val="0"/>
              </a:spcBef>
              <a:spcAft>
                <a:spcPts val="0"/>
              </a:spcAft>
              <a:buSzPts val="1100"/>
              <a:buNone/>
            </a:pPr>
            <a:r>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d595688244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d595688244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assembly and testing decisions, which are made for each product type, factory, customer tier, week, and due date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and the allocation decision of how much of each product produced at a given factory in a particular week to allocate to a customer tier for some due date each week</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595688244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1" name="Google Shape;401;gd595688244_0_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implicit variables to track, like inventory of raw die, tested and untested die, and finished products</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also have the unpenalized, unfulfilled (mentioned earlier in the difference from traditional models slide)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variable to track how much demand that associated with a given customer tier and due date we haven’t fulfilled as of some week that’s before the due date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No penalty applied to these quantities</a:t>
            </a:r>
            <a:endParaRPr sz="900">
              <a:solidFill>
                <a:srgbClr val="454545"/>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1673365b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d1673365b0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also need to track the backorders and lost sales (are penalized)</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Example to quickly illustrate the difference between the book-keeping and actual values for backorder and lost sale variables</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suppose that at the due date, still have 700 units of unfulfilled demand, which gets backordered</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fill 200 orders the next week, leaving you will 500 units of backorders</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fill another 300 units in the last week that delays are allowed, ultimately leaving you will 200 units of orders remaining that week that must be lost</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incurring a backorder cost on every unit that’s not fulfilled or dropped once you pass the due date, so you want to just take the lost sale early on and not incur extra backorder costs</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the actual lost sale variable will correctly make the call to drop the lost sale of 200 units at the earliest date a decision is made, and the actual back order variables will update the backorder quantities to account for the # of sales that have been lost, leaving us with 500 backorders after the due date, all of which will be filled by the latest allowable delay week</a:t>
            </a:r>
            <a:endParaRPr sz="900">
              <a:solidFill>
                <a:srgbClr val="454545"/>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d595688244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d595688244_0_4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minimize the costs of backordering, holding inventory, losing sales, and utilizing capacity</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backordering and lost sales costs are product and customer tier specific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prioritization of higher customer tiers, by penalizing backorders or lost sales of orders of that tier more severely than those of lower tiers</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typically, we’ll will want to delay production as much as possible while still satisfying due dates</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but in practice, once an order is received, the company will prefer to produce it earlier, since it’s unknown when demand will arise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to achieve this effect, we need to charge increasing amounts for production in the future to front load production as much as possible</a:t>
            </a:r>
            <a:endParaRPr sz="900">
              <a:solidFill>
                <a:srgbClr val="454545"/>
              </a:solidFill>
            </a:endParaRPr>
          </a:p>
          <a:p>
            <a:pPr indent="0" lvl="0" marL="0" rtl="0" algn="l">
              <a:lnSpc>
                <a:spcPct val="90000"/>
              </a:lnSpc>
              <a:spcBef>
                <a:spcPts val="120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59568824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d595688244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inventory balance constraints for the die bank, untested assembles, and tested assembles</a:t>
            </a:r>
            <a:endParaRPr sz="900">
              <a:solidFill>
                <a:srgbClr val="454545"/>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595688244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9" name="Google Shape;449;gd595688244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supply constraints for assembly, testing, and allocation: ensure that we are not using more material than we have available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constraints to determine the allocated or shipped quantity for each product type, customer tier, due date, from a certain factory in a certain week</a:t>
            </a:r>
            <a:endParaRPr sz="900">
              <a:solidFill>
                <a:srgbClr val="454545"/>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595688244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d595688244_0_5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1673365b0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d1673365b0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1673365b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gd1673365b0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d595688244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d595688244_0_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595688244_0_76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5" name="Google Shape;485;gd595688244_0_7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d595688244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d595688244_0_7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notice that with backordering costs, we assign a higher per unit penalty for products belonging to orders by higher customer tiers</a:t>
            </a:r>
            <a:endParaRPr sz="900">
              <a:solidFill>
                <a:srgbClr val="454545"/>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d595688244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gd595688244_0_7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notice that we’re allowing orders to be backordered for 2 weeks before they will be lost</a:t>
            </a:r>
            <a:endParaRPr sz="900">
              <a:solidFill>
                <a:srgbClr val="454545"/>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d595688244_0_9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model’s allocation/fulfillment decisions, which were solved by AMPL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fulfilled all of the orders by their due date, except for the order of 100,000 units of individual packaged chip type 1. for this order, we fulfilled 27,230 units of demand, with backorders in 2 periods (weeks 4 and 5), and lost 72,770 units of sales</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something to notice here is reason why we lost sales for this order only (other than the fact that there was just far more demand than we’d be able to fill)</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individual chip 1 is used as the final product in individual packaged chip 1, and as a part of module 1 and module 2.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the modules have a higher backordering and lost sales cost than individual chips -&gt; rather lose the sale on the single chips than the modules.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order for module 1 was also placed by customer tier 1 and for a due date 2 weeks earlier than the order for individual chip 1, giving it a clear priority</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order for module 2, although placed by customer of a lower tier, was also for an earlier due date</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525" name="Google Shape;525;gd595688244_0_9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595688244_0_50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this table shows assembly and testing decisions (shows how we got to the quantities that we were able to allocate in the previous slide)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walk through a couple orders as an example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for the first order of 100,000 units of product 1, we already know that we dropped 72,770 units, so we only need to produce 27,230 units.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assembled and tested 3,230 units in week 1, and 4,800 units each week for weeks 2 through 6 (sums up to 27,230)</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for the order of 2000 units of product 2, we already have 100 units of tested chip type 2 available in inventory, so we only need to test 1900 units.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 in order to get 1900 untested units available to test, we use the 1000 units of untested chip type 2 we have in inventory and then assemble an additional 900 units.</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module example</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to get to the 500 units of module 2 that we need, we take the 10 units of tested modules that we have in inventory and test an additional 490 units of module 1.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in order to be able to test 490 units, we take the 100 units of untested modules and the additional 390 modules we just assembled to the testing machines.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since module 1 consists of 2 individual type 1 chips, we need 780 tested type 1 chips to assemble 390 modules.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we get these 780 units of chip 1 by taking the 100 units of tested type 1 chips and testing another 680 assembled type 1 chips.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to be able to test 680 type 1 chips, we need to have that amount in assembled chips, which we get by assembling 570 units of chip 1, and taking 110 of the 1000 units of assembled type 1 chips in inventory</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(as a side note, we can see that the other 890 units of assembled type 1 chips in inventory were allocated for use in module 2 production)</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532" name="Google Shape;532;gd595688244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d595688244_0_47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rgbClr val="454545"/>
                </a:solidFill>
              </a:rPr>
              <a:t>Slightly more complex example</a:t>
            </a:r>
            <a:endParaRPr/>
          </a:p>
        </p:txBody>
      </p:sp>
      <p:sp>
        <p:nvSpPr>
          <p:cNvPr id="540" name="Google Shape;540;gd595688244_0_4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d595688244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gd595688244_0_9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rgbClr val="454545"/>
                </a:solidFill>
              </a:rPr>
              <a:t>the next few slides show the demand for each product by customer tier, due date, and order week</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QUICKLY FLIP THROUGH just to give idea of quantity and characteristic of orders</a:t>
            </a:r>
            <a:endParaRPr sz="900">
              <a:solidFill>
                <a:srgbClr val="454545"/>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d595688244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d595688244_0_9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 FLIP THROUGH</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595688244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gd595688244_0_9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 FLIP THROUGH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1673365b0_0_24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rgbClr val="454545"/>
                </a:solidFill>
              </a:rPr>
              <a:t>currently, under standard operating procedure, micron quotes a fixed lead time base on each product type</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however, they may quote a shorter lead time for customers of the highest priority, for example, if they’re request date is earlier than the standard quoted date.</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 It’s also possible that lower priority customers will sometimes get quoted longer than standard lead times depending on what the current workload in the factories looks like</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on the production side, decisions on what to prioritize are often made to adjust to the immediate situation rather than to plan for the best outcome over an entire planning horizon, so we want a system of accepting and rejecting orders and production planning that is less myopic, and a way of quoting lead times that is more flexible to the current horizon’s production situation</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213" name="Google Shape;213;gd1673365b0_0_2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d595688244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gd595688244_0_9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 FLIP THROUGH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d595688244_0_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d595688244_0_9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 FLIP THROUGH</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595688244_0_9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rgbClr val="454545"/>
                </a:solidFill>
              </a:rPr>
              <a:t>shows how many units we allocate and how many backorders we have, aggregated by product and week.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This is useful in showing you how many units of each product you need to produce each week, but doesn’t reveal much in terms of how allocation priorities are made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as an example,go into more detail on the orders for individual chip type 3</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585" name="Google Shape;585;gd595688244_0_9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1673365b0_0_20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all the orders placed or individual packaged chip type 3, aggregated by customer tier and due date, with a note of whether or not the orders were fulfilled by the due date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notice that all the orders were filled before or at the due date, except for the order placed by customer tier 4 that was due week 5 (got delayed by 1 week)</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confirms that the model is prioritizing orders placed by customers of higher tiers and/or placed for earlier due dates</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592" name="Google Shape;592;gd1673365b0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d595688244_0_59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quantities that need to be assembled and tested, aggregated by product and week</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for example, for individual chip type 1, the model is telling us to assemble 9600 units in week 1, 0 units in week 2, 3800 units in week 3, etc., and test 4800 units each week in weeks 1, 2, and 3</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notice here that if you look at the quantities assembled and tested in weeks 1 and 2, for almost all the products, we’re frontloading production to skew towards assembling more for the quantity needed for testing in week 2 to week 1. This is because I have a very low capacity cost for assembly for week 1, which becomes a lot higher in week 2 and subsequent weeks. the same frontloading isn’t really seen in the later weeks mainly just because of the timing of the orders, (like the orders simply didn’t arrive until week 3, so it wouldn’t have production start week 1 or 2)</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603" name="Google Shape;603;gd595688244_0_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d1673365b0_0_10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rgbClr val="454545"/>
                </a:solidFill>
              </a:rPr>
              <a:t>fully accommodate modules</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currently relying on the assumption that modules can be directly assembled from raw chips.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because my model is making aggregate decisions for an entire week, we can’t guarantee that x number individual chips will be available for assembly in modules by the time we planned on starting module assembly.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in a more realistic setting, changes will have to be made so that we can assemble and test modules without violating precedence constraints</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could be done by doing production planning at a daily level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this way, we could make sure we only start assembling modules if the tested chips are ready by the end of the prior day</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we could also keep planning at weekly levels and add or alter constraints so that we can only begin module assembly the week after individual chips complete testing</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another thing briefly mentioned earlier on in the presentation is accommodating the acceptance or rejection of full orders for each customer.</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the demand that our model is taking in is associated with a customer tier, due date, order week, etc., meaning that this demand normally consists of orders from multiple distinct customers</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so if we want to make a decision for the entire order for each individual customer,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there may be enough flexibility in practice that Micron could make adjustments to accept or reject entire orders</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alternatively, we could create a second optimization model that does some type of rounding based on additional info on customer priorities from Micron</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611" name="Google Shape;611;gd1673365b0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1673365b0_0_3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because this model runs very quickly, another area of future work could involve using this model to better understand the effect of different production and customer prioritization policies on our ability to fulfill orders, minimize total or maximum delays, etc.</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Lastly, because the parameters take a while to enter into a data file under the AMPL syntax, and the results outputted by AMPL are not easily viewable or analyzable, it would be useful to find ways to streamline connections between AMPL and Excel or some other software to improve the ease of inputting or changing parameters and viewing model outputs for the sake of better usability in an industry setting</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making these improvements will also help make it easier to improve scalability and make it easier to handle a much larger number of customer and products</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and since our formulation is an LP, the computation time will still remain short</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638" name="Google Shape;638;gd1673365b0_0_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595688244_0_62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rgbClr val="454545"/>
                </a:solidFill>
              </a:rPr>
              <a:t>Focused on backend assembly and testing procedures, which start after die arrive from the foundries, but originally, we were planning to focus on the wafer fabs that produce the chips, but a bit later into the semester, at Micron’s suggestion, we shifted our focus onto the back-end process, which consists of the last few steps after the chips are produced, and before delivery to the customers </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and we chose to focus in on the back-end because Micron prefers to decouple the wafer fab from the downstream processes as much as possible due to the need to keep utilization of the wafer fab high because of the huge investment in equipment on that end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at a high level, looking at the process of chips going through assembly and testing procedures, and then being allocated to customers</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255" name="Google Shape;255;gd595688244_0_6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595688244_0_35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account for the different customer tier levels and make allocation and subsequent order promising decisions according to their tier</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Micron has objectives that define each customer tier.</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highest tier, they want to deliver near their customer’s request date</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middle tiers, they want to deliver near their planned fill date</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last tier, they want to meet their quoted promise date, which may be later than the customer’s request date in some cases</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277" name="Google Shape;277;gd595688244_0_3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595688244_0_85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rgbClr val="454545"/>
                </a:solidFill>
              </a:rPr>
              <a:t>want a model that will consider factors like production capability in a week and then make production planning decisions as orders come in</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make a decision on which orders, and what portion of that order, to accept</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Decide what fill date to promise (implicit)</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allocate product based on customer tiers, due dates, etc.</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 although our model is allowing the acceptance or rejection of partial orders, it may be the case that decisions need to be made for full orders, so that’s something that can be adjusted for and i’ll discuss that later in the presentation.</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307" name="Google Shape;307;gd595688244_0_8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d1673365b0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rgbClr val="454545"/>
                </a:solidFill>
              </a:rPr>
              <a:t>tracking far more details about each order than we would need or want to in a traditional model.</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to make the correct allocation decisions and track when demand needs to be backordered or lost, need orders to come in with information about the order date, customer tier, and due date, and need to continue to track these details as we make production and allocation decisions in our model</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most traditional production planning models don’t distinguish between orders that have the same due date, but were placed at different times, but since Micron’s customers place orders varying periods of time in advance, it’s advantageous to take advantage of the available information on these orders to better utilize the available capacity. For instance, we want to front-load production to save later capacity for orders arriving in the future, and not leave equipment idle if there’s something they could be working on</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on a similar note, also tracking the amount of demand that’s unfulfilled prior to the due date, and thus unpenalized, by its order date, customer tier, and due date.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under a traditional model, you wouldn’t need to track this type of demand, but in my model, it’s just another thing that I needed to introduce as a consequence of the way we’re distinguishing demands</a:t>
            </a:r>
            <a:endParaRPr sz="900">
              <a:solidFill>
                <a:srgbClr val="454545"/>
              </a:solidFill>
            </a:endParaRPr>
          </a:p>
          <a:p>
            <a:pPr indent="0" lvl="0" marL="0" rtl="0" algn="l">
              <a:lnSpc>
                <a:spcPct val="115000"/>
              </a:lnSpc>
              <a:spcBef>
                <a:spcPts val="0"/>
              </a:spcBef>
              <a:spcAft>
                <a:spcPts val="0"/>
              </a:spcAft>
              <a:buSzPts val="1100"/>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In my model we’re also allocating to orders with the same due date and customer tier using a first come first serve sequence, and in a typical production planning model, this step wouldn’t be involved, since it wouldn’t look at orders at this level of granularity</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also involves having a maximum allowable number of periods for an order to be delayed, which is not really seen in traditional models</a:t>
            </a:r>
            <a:endParaRPr sz="900">
              <a:solidFill>
                <a:srgbClr val="454545"/>
              </a:solidFill>
            </a:endParaRPr>
          </a:p>
          <a:p>
            <a:pPr indent="0" lvl="0" marL="0" rtl="0" algn="l">
              <a:lnSpc>
                <a:spcPct val="100000"/>
              </a:lnSpc>
              <a:spcBef>
                <a:spcPts val="0"/>
              </a:spcBef>
              <a:spcAft>
                <a:spcPts val="0"/>
              </a:spcAft>
              <a:buSzPts val="1100"/>
              <a:buNone/>
            </a:pPr>
            <a:r>
              <a:t/>
            </a:r>
            <a:endParaRPr/>
          </a:p>
        </p:txBody>
      </p:sp>
      <p:sp>
        <p:nvSpPr>
          <p:cNvPr id="349" name="Google Shape;349;gd1673365b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595688244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d595688244_0_4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d595688244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d595688244_0_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454545"/>
                </a:solidFill>
              </a:rPr>
              <a:t>all the parameters of the model</a:t>
            </a:r>
            <a:endParaRPr sz="900">
              <a:solidFill>
                <a:srgbClr val="454545"/>
              </a:solidFill>
            </a:endParaRPr>
          </a:p>
          <a:p>
            <a:pPr indent="0" lvl="0" marL="0" rtl="0" algn="l">
              <a:lnSpc>
                <a:spcPct val="115000"/>
              </a:lnSpc>
              <a:spcBef>
                <a:spcPts val="0"/>
              </a:spcBef>
              <a:spcAft>
                <a:spcPts val="0"/>
              </a:spcAft>
              <a:buClr>
                <a:schemeClr val="dk1"/>
              </a:buClr>
              <a:buSzPts val="1100"/>
              <a:buFont typeface="Arial"/>
              <a:buNone/>
            </a:pPr>
            <a:r>
              <a:t/>
            </a:r>
            <a:endParaRPr sz="900">
              <a:solidFill>
                <a:srgbClr val="454545"/>
              </a:solidFill>
            </a:endParaRPr>
          </a:p>
          <a:p>
            <a:pPr indent="0" lvl="0" marL="0" rtl="0" algn="l">
              <a:lnSpc>
                <a:spcPct val="115000"/>
              </a:lnSpc>
              <a:spcBef>
                <a:spcPts val="0"/>
              </a:spcBef>
              <a:spcAft>
                <a:spcPts val="0"/>
              </a:spcAft>
              <a:buSzPts val="1100"/>
              <a:buNone/>
            </a:pPr>
            <a:r>
              <a:rPr lang="en" sz="900">
                <a:solidFill>
                  <a:srgbClr val="454545"/>
                </a:solidFill>
              </a:rPr>
              <a:t>as previously mentioned in the differences between my model and traditional production planning models, </a:t>
            </a:r>
            <a:endParaRPr sz="900">
              <a:solidFill>
                <a:srgbClr val="454545"/>
              </a:solidFill>
            </a:endParaRPr>
          </a:p>
          <a:p>
            <a:pPr indent="457200" lvl="0" marL="0" rtl="0" algn="l">
              <a:lnSpc>
                <a:spcPct val="115000"/>
              </a:lnSpc>
              <a:spcBef>
                <a:spcPts val="0"/>
              </a:spcBef>
              <a:spcAft>
                <a:spcPts val="0"/>
              </a:spcAft>
              <a:buSzPts val="1100"/>
              <a:buNone/>
            </a:pPr>
            <a:r>
              <a:rPr lang="en" sz="900">
                <a:solidFill>
                  <a:srgbClr val="454545"/>
                </a:solidFill>
              </a:rPr>
              <a:t>keeping specific order details</a:t>
            </a:r>
            <a:endParaRPr sz="900">
              <a:solidFill>
                <a:srgbClr val="454545"/>
              </a:solidFill>
            </a:endParaRPr>
          </a:p>
          <a:p>
            <a:pPr indent="457200" lvl="0" marL="0" rtl="0" algn="l">
              <a:lnSpc>
                <a:spcPct val="115000"/>
              </a:lnSpc>
              <a:spcBef>
                <a:spcPts val="0"/>
              </a:spcBef>
              <a:spcAft>
                <a:spcPts val="0"/>
              </a:spcAft>
              <a:buClr>
                <a:schemeClr val="dk1"/>
              </a:buClr>
              <a:buSzPts val="1100"/>
              <a:buFont typeface="Arial"/>
              <a:buNone/>
            </a:pPr>
            <a:r>
              <a:rPr lang="en" sz="900">
                <a:solidFill>
                  <a:srgbClr val="454545"/>
                </a:solidFill>
              </a:rPr>
              <a:t>demand parameter needs to indicate extra info like what customer tier and due date the demand is associated with, and which week the order or orders were placed</a:t>
            </a:r>
            <a:endParaRPr sz="900">
              <a:solidFill>
                <a:srgbClr val="454545"/>
              </a:solidFill>
            </a:endParaRPr>
          </a:p>
          <a:p>
            <a:pPr indent="457200" lvl="0" marL="0" rtl="0" algn="l">
              <a:lnSpc>
                <a:spcPct val="115000"/>
              </a:lnSpc>
              <a:spcBef>
                <a:spcPts val="0"/>
              </a:spcBef>
              <a:spcAft>
                <a:spcPts val="0"/>
              </a:spcAft>
              <a:buClr>
                <a:schemeClr val="dk1"/>
              </a:buClr>
              <a:buSzPts val="1100"/>
              <a:buFont typeface="Arial"/>
              <a:buNone/>
            </a:pPr>
            <a:r>
              <a:rPr lang="en" sz="900">
                <a:solidFill>
                  <a:srgbClr val="454545"/>
                </a:solidFill>
              </a:rPr>
              <a:t>additionally, maximum allowable delay can be specified here in the parameters as well</a:t>
            </a:r>
            <a:endParaRPr sz="900">
              <a:solidFill>
                <a:srgbClr val="454545"/>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noFill/>
      </p:bgPr>
    </p:bg>
    <p:spTree>
      <p:nvGrpSpPr>
        <p:cNvPr id="9" name="Shape 9"/>
        <p:cNvGrpSpPr/>
        <p:nvPr/>
      </p:nvGrpSpPr>
      <p:grpSpPr>
        <a:xfrm>
          <a:off x="0" y="0"/>
          <a:ext cx="0" cy="0"/>
          <a:chOff x="0" y="0"/>
          <a:chExt cx="0" cy="0"/>
        </a:xfrm>
      </p:grpSpPr>
      <p:sp>
        <p:nvSpPr>
          <p:cNvPr id="10" name="Google Shape;10;gd595688244_0_16"/>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rgbClr val="058AAD"/>
            </a:solidFill>
            <a:prstDash val="solid"/>
            <a:miter lim="8000"/>
            <a:headEnd len="sm" w="sm" type="none"/>
            <a:tailEnd len="sm" w="sm" type="none"/>
          </a:ln>
        </p:spPr>
      </p:sp>
      <p:sp>
        <p:nvSpPr>
          <p:cNvPr id="11" name="Google Shape;11;gd595688244_0_16"/>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rgbClr val="058AAD"/>
            </a:solidFill>
            <a:prstDash val="solid"/>
            <a:miter lim="8000"/>
            <a:headEnd len="sm" w="sm" type="none"/>
            <a:tailEnd len="sm" w="sm" type="none"/>
          </a:ln>
        </p:spPr>
      </p:sp>
      <p:sp>
        <p:nvSpPr>
          <p:cNvPr id="12" name="Google Shape;12;gd595688244_0_16"/>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gd595688244_0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gd595688244_0_49"/>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9" name="Google Shape;59;gd595688244_0_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gd595688244_0_5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gd595688244_0_52"/>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63" name="Google Shape;63;gd595688244_0_52"/>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4" name="Google Shape;64;gd595688244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gd595688244_0_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Diapositiva de título">
  <p:cSld name="3_Diapositiva de título">
    <p:spTree>
      <p:nvGrpSpPr>
        <p:cNvPr id="67" name="Shape 67"/>
        <p:cNvGrpSpPr/>
        <p:nvPr/>
      </p:nvGrpSpPr>
      <p:grpSpPr>
        <a:xfrm>
          <a:off x="0" y="0"/>
          <a:ext cx="0" cy="0"/>
          <a:chOff x="0" y="0"/>
          <a:chExt cx="0" cy="0"/>
        </a:xfrm>
      </p:grpSpPr>
      <p:pic>
        <p:nvPicPr>
          <p:cNvPr id="68" name="Google Shape;68;gd595688244_0_68"/>
          <p:cNvPicPr preferRelativeResize="0"/>
          <p:nvPr/>
        </p:nvPicPr>
        <p:blipFill rotWithShape="1">
          <a:blip r:embed="rId2">
            <a:alphaModFix/>
          </a:blip>
          <a:srcRect b="0" l="0" r="0" t="0"/>
          <a:stretch/>
        </p:blipFill>
        <p:spPr>
          <a:xfrm>
            <a:off x="-14287" y="2176"/>
            <a:ext cx="9144000" cy="3703320"/>
          </a:xfrm>
          <a:prstGeom prst="rect">
            <a:avLst/>
          </a:prstGeom>
          <a:noFill/>
          <a:ln>
            <a:noFill/>
          </a:ln>
        </p:spPr>
      </p:pic>
      <p:sp>
        <p:nvSpPr>
          <p:cNvPr id="69" name="Google Shape;69;gd595688244_0_68"/>
          <p:cNvSpPr/>
          <p:nvPr/>
        </p:nvSpPr>
        <p:spPr>
          <a:xfrm rot="5400000">
            <a:off x="1991551" y="-2008950"/>
            <a:ext cx="5143500" cy="9161400"/>
          </a:xfrm>
          <a:prstGeom prst="rect">
            <a:avLst/>
          </a:prstGeom>
          <a:gradFill>
            <a:gsLst>
              <a:gs pos="0">
                <a:srgbClr val="29ABE2"/>
              </a:gs>
              <a:gs pos="36000">
                <a:srgbClr val="28DBD3"/>
              </a:gs>
              <a:gs pos="100000">
                <a:srgbClr val="27FCC9">
                  <a:alpha val="81960"/>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70" name="Google Shape;70;gd595688244_0_68"/>
          <p:cNvSpPr/>
          <p:nvPr/>
        </p:nvSpPr>
        <p:spPr>
          <a:xfrm>
            <a:off x="0" y="1"/>
            <a:ext cx="9144000" cy="5143500"/>
          </a:xfrm>
          <a:prstGeom prst="rect">
            <a:avLst/>
          </a:prstGeom>
          <a:gradFill>
            <a:gsLst>
              <a:gs pos="0">
                <a:srgbClr val="126688">
                  <a:alpha val="58039"/>
                </a:srgbClr>
              </a:gs>
              <a:gs pos="16000">
                <a:srgbClr val="126688">
                  <a:alpha val="58039"/>
                </a:srgbClr>
              </a:gs>
              <a:gs pos="100000">
                <a:srgbClr val="03C99A">
                  <a:alpha val="0"/>
                </a:srgbClr>
              </a:gs>
            </a:gsLst>
            <a:lin ang="13500032"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71" name="Google Shape;71;gd595688244_0_68"/>
          <p:cNvSpPr/>
          <p:nvPr/>
        </p:nvSpPr>
        <p:spPr>
          <a:xfrm>
            <a:off x="342900" y="1564038"/>
            <a:ext cx="8429700" cy="1793100"/>
          </a:xfrm>
          <a:prstGeom prst="rect">
            <a:avLst/>
          </a:prstGeom>
          <a:solidFill>
            <a:schemeClr val="lt1">
              <a:alpha val="43529"/>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72" name="Google Shape;72;gd595688244_0_68"/>
          <p:cNvSpPr/>
          <p:nvPr/>
        </p:nvSpPr>
        <p:spPr>
          <a:xfrm>
            <a:off x="5152217" y="2990084"/>
            <a:ext cx="3260400" cy="375000"/>
          </a:xfrm>
          <a:prstGeom prst="round2SameRect">
            <a:avLst>
              <a:gd fmla="val 50000" name="adj1"/>
              <a:gd fmla="val 0" name="adj2"/>
            </a:avLst>
          </a:prstGeom>
          <a:solidFill>
            <a:srgbClr val="0E4E68"/>
          </a:solidFill>
          <a:ln>
            <a:noFill/>
          </a:ln>
          <a:effectLst>
            <a:outerShdw blurRad="50800" rotWithShape="0" algn="t" dir="5400000" dist="25400">
              <a:srgbClr val="000000">
                <a:alpha val="33725"/>
              </a:srgbClr>
            </a:outerShdw>
          </a:effectLst>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lt1"/>
              </a:solidFill>
              <a:latin typeface="Quattrocento Sans"/>
              <a:ea typeface="Quattrocento Sans"/>
              <a:cs typeface="Quattrocento Sans"/>
              <a:sym typeface="Quattrocento Sans"/>
            </a:endParaRPr>
          </a:p>
        </p:txBody>
      </p:sp>
      <p:sp>
        <p:nvSpPr>
          <p:cNvPr id="73" name="Google Shape;73;gd595688244_0_68"/>
          <p:cNvSpPr/>
          <p:nvPr/>
        </p:nvSpPr>
        <p:spPr>
          <a:xfrm>
            <a:off x="5696596" y="3350192"/>
            <a:ext cx="2234100" cy="54600"/>
          </a:xfrm>
          <a:prstGeom prst="roundRect">
            <a:avLst>
              <a:gd fmla="val 16667" name="adj"/>
            </a:avLst>
          </a:prstGeom>
          <a:solidFill>
            <a:srgbClr val="03E7B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74" name="Google Shape;74;gd595688244_0_68"/>
          <p:cNvSpPr/>
          <p:nvPr>
            <p:ph idx="2" type="pic"/>
          </p:nvPr>
        </p:nvSpPr>
        <p:spPr>
          <a:xfrm>
            <a:off x="-8792" y="-2"/>
            <a:ext cx="9144000" cy="51414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5" name="Google Shape;75;gd595688244_0_68"/>
          <p:cNvSpPr txBox="1"/>
          <p:nvPr>
            <p:ph idx="1" type="body"/>
          </p:nvPr>
        </p:nvSpPr>
        <p:spPr>
          <a:xfrm>
            <a:off x="5289688" y="3073806"/>
            <a:ext cx="2985600" cy="2337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Clr>
                <a:schemeClr val="lt1"/>
              </a:buClr>
              <a:buSzPts val="1400"/>
              <a:buNone/>
              <a:defRPr b="1" sz="1400">
                <a:solidFill>
                  <a:schemeClr val="lt1"/>
                </a:solidFill>
                <a:latin typeface="Quattrocento Sans"/>
                <a:ea typeface="Quattrocento Sans"/>
                <a:cs typeface="Quattrocento Sans"/>
                <a:sym typeface="Quattrocento Sans"/>
              </a:defRPr>
            </a:lvl1pPr>
            <a:lvl2pPr indent="-317500" lvl="1" marL="914400" algn="ctr">
              <a:lnSpc>
                <a:spcPct val="90000"/>
              </a:lnSpc>
              <a:spcBef>
                <a:spcPts val="1200"/>
              </a:spcBef>
              <a:spcAft>
                <a:spcPts val="0"/>
              </a:spcAft>
              <a:buClr>
                <a:schemeClr val="lt1"/>
              </a:buClr>
              <a:buSzPts val="1400"/>
              <a:buChar char="○"/>
              <a:defRPr sz="1400">
                <a:solidFill>
                  <a:schemeClr val="lt1"/>
                </a:solidFill>
                <a:latin typeface="Quattrocento Sans"/>
                <a:ea typeface="Quattrocento Sans"/>
                <a:cs typeface="Quattrocento Sans"/>
                <a:sym typeface="Quattrocento Sans"/>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76" name="Google Shape;76;gd595688244_0_68"/>
          <p:cNvSpPr txBox="1"/>
          <p:nvPr>
            <p:ph idx="3" type="body"/>
          </p:nvPr>
        </p:nvSpPr>
        <p:spPr>
          <a:xfrm>
            <a:off x="571175" y="1780621"/>
            <a:ext cx="4969500" cy="12930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0"/>
              </a:spcBef>
              <a:spcAft>
                <a:spcPts val="0"/>
              </a:spcAft>
              <a:buClr>
                <a:srgbClr val="0E4E68"/>
              </a:buClr>
              <a:buSzPts val="4100"/>
              <a:buNone/>
              <a:defRPr b="1" sz="4100">
                <a:solidFill>
                  <a:srgbClr val="0E4E68"/>
                </a:solidFill>
                <a:latin typeface="Quattrocento Sans"/>
                <a:ea typeface="Quattrocento Sans"/>
                <a:cs typeface="Quattrocento Sans"/>
                <a:sym typeface="Quattrocento Sans"/>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77" name="Google Shape;77;gd595688244_0_68"/>
          <p:cNvSpPr txBox="1"/>
          <p:nvPr>
            <p:ph idx="4" type="body"/>
          </p:nvPr>
        </p:nvSpPr>
        <p:spPr>
          <a:xfrm>
            <a:off x="342901" y="3922079"/>
            <a:ext cx="8429700" cy="6963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800"/>
              </a:spcBef>
              <a:spcAft>
                <a:spcPts val="0"/>
              </a:spcAft>
              <a:buClr>
                <a:schemeClr val="lt1"/>
              </a:buClr>
              <a:buSzPts val="1800"/>
              <a:buNone/>
              <a:defRPr sz="1800">
                <a:solidFill>
                  <a:schemeClr val="lt1"/>
                </a:solidFill>
                <a:latin typeface="Quattrocento Sans"/>
                <a:ea typeface="Quattrocento Sans"/>
                <a:cs typeface="Quattrocento Sans"/>
                <a:sym typeface="Quattrocento Sans"/>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78" name="Google Shape;78;gd595688244_0_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objetos">
  <p:cSld name="1_Título y objetos">
    <p:spTree>
      <p:nvGrpSpPr>
        <p:cNvPr id="79" name="Shape 79"/>
        <p:cNvGrpSpPr/>
        <p:nvPr/>
      </p:nvGrpSpPr>
      <p:grpSpPr>
        <a:xfrm>
          <a:off x="0" y="0"/>
          <a:ext cx="0" cy="0"/>
          <a:chOff x="0" y="0"/>
          <a:chExt cx="0" cy="0"/>
        </a:xfrm>
      </p:grpSpPr>
      <p:grpSp>
        <p:nvGrpSpPr>
          <p:cNvPr id="80" name="Google Shape;80;gd595688244_0_80"/>
          <p:cNvGrpSpPr/>
          <p:nvPr/>
        </p:nvGrpSpPr>
        <p:grpSpPr>
          <a:xfrm>
            <a:off x="0" y="615"/>
            <a:ext cx="4303644" cy="5154750"/>
            <a:chOff x="0" y="13520"/>
            <a:chExt cx="5738191" cy="6873000"/>
          </a:xfrm>
        </p:grpSpPr>
        <p:pic>
          <p:nvPicPr>
            <p:cNvPr id="81" name="Google Shape;81;gd595688244_0_80"/>
            <p:cNvPicPr preferRelativeResize="0"/>
            <p:nvPr/>
          </p:nvPicPr>
          <p:blipFill rotWithShape="1">
            <a:blip r:embed="rId2">
              <a:alphaModFix/>
            </a:blip>
            <a:srcRect b="0" l="14088" r="10609" t="14080"/>
            <a:stretch/>
          </p:blipFill>
          <p:spPr>
            <a:xfrm>
              <a:off x="0" y="13520"/>
              <a:ext cx="5738191" cy="6858000"/>
            </a:xfrm>
            <a:prstGeom prst="rect">
              <a:avLst/>
            </a:prstGeom>
            <a:noFill/>
            <a:ln>
              <a:noFill/>
            </a:ln>
          </p:spPr>
        </p:pic>
        <p:sp>
          <p:nvSpPr>
            <p:cNvPr id="82" name="Google Shape;82;gd595688244_0_80"/>
            <p:cNvSpPr/>
            <p:nvPr/>
          </p:nvSpPr>
          <p:spPr>
            <a:xfrm>
              <a:off x="0" y="13520"/>
              <a:ext cx="5738100" cy="6873000"/>
            </a:xfrm>
            <a:prstGeom prst="rect">
              <a:avLst/>
            </a:prstGeom>
            <a:solidFill>
              <a:srgbClr val="0E4E68">
                <a:alpha val="76078"/>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83" name="Google Shape;83;gd595688244_0_80"/>
          <p:cNvSpPr/>
          <p:nvPr>
            <p:ph idx="2" type="pic"/>
          </p:nvPr>
        </p:nvSpPr>
        <p:spPr>
          <a:xfrm>
            <a:off x="0" y="0"/>
            <a:ext cx="4295700" cy="51435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84" name="Google Shape;84;gd595688244_0_80"/>
          <p:cNvCxnSpPr/>
          <p:nvPr/>
        </p:nvCxnSpPr>
        <p:spPr>
          <a:xfrm>
            <a:off x="5121003" y="2883302"/>
            <a:ext cx="0" cy="415200"/>
          </a:xfrm>
          <a:prstGeom prst="straightConnector1">
            <a:avLst/>
          </a:prstGeom>
          <a:noFill/>
          <a:ln cap="flat" cmpd="sng" w="9525">
            <a:solidFill>
              <a:schemeClr val="lt1"/>
            </a:solidFill>
            <a:prstDash val="solid"/>
            <a:miter lim="800000"/>
            <a:headEnd len="sm" w="sm" type="none"/>
            <a:tailEnd len="sm" w="sm" type="none"/>
          </a:ln>
        </p:spPr>
      </p:cxnSp>
      <p:cxnSp>
        <p:nvCxnSpPr>
          <p:cNvPr id="85" name="Google Shape;85;gd595688244_0_80"/>
          <p:cNvCxnSpPr/>
          <p:nvPr/>
        </p:nvCxnSpPr>
        <p:spPr>
          <a:xfrm>
            <a:off x="5121003" y="4053951"/>
            <a:ext cx="0" cy="415200"/>
          </a:xfrm>
          <a:prstGeom prst="straightConnector1">
            <a:avLst/>
          </a:prstGeom>
          <a:noFill/>
          <a:ln cap="flat" cmpd="sng" w="9525">
            <a:solidFill>
              <a:schemeClr val="lt1"/>
            </a:solidFill>
            <a:prstDash val="solid"/>
            <a:miter lim="800000"/>
            <a:headEnd len="sm" w="sm" type="none"/>
            <a:tailEnd len="sm" w="sm" type="none"/>
          </a:ln>
        </p:spPr>
      </p:cxnSp>
      <p:cxnSp>
        <p:nvCxnSpPr>
          <p:cNvPr id="86" name="Google Shape;86;gd595688244_0_80"/>
          <p:cNvCxnSpPr/>
          <p:nvPr/>
        </p:nvCxnSpPr>
        <p:spPr>
          <a:xfrm>
            <a:off x="5121003" y="540321"/>
            <a:ext cx="0" cy="415200"/>
          </a:xfrm>
          <a:prstGeom prst="straightConnector1">
            <a:avLst/>
          </a:prstGeom>
          <a:noFill/>
          <a:ln cap="flat" cmpd="sng" w="9525">
            <a:solidFill>
              <a:schemeClr val="lt1"/>
            </a:solidFill>
            <a:prstDash val="solid"/>
            <a:miter lim="800000"/>
            <a:headEnd len="sm" w="sm" type="none"/>
            <a:tailEnd len="sm" w="sm" type="none"/>
          </a:ln>
        </p:spPr>
      </p:cxnSp>
      <p:cxnSp>
        <p:nvCxnSpPr>
          <p:cNvPr id="87" name="Google Shape;87;gd595688244_0_80"/>
          <p:cNvCxnSpPr/>
          <p:nvPr/>
        </p:nvCxnSpPr>
        <p:spPr>
          <a:xfrm>
            <a:off x="5121003" y="1711784"/>
            <a:ext cx="0" cy="415200"/>
          </a:xfrm>
          <a:prstGeom prst="straightConnector1">
            <a:avLst/>
          </a:prstGeom>
          <a:noFill/>
          <a:ln cap="flat" cmpd="sng" w="9525">
            <a:solidFill>
              <a:schemeClr val="lt1"/>
            </a:solidFill>
            <a:prstDash val="solid"/>
            <a:miter lim="800000"/>
            <a:headEnd len="sm" w="sm" type="none"/>
            <a:tailEnd len="sm" w="sm" type="none"/>
          </a:ln>
        </p:spPr>
      </p:cxnSp>
      <p:cxnSp>
        <p:nvCxnSpPr>
          <p:cNvPr id="88" name="Google Shape;88;gd595688244_0_80"/>
          <p:cNvCxnSpPr/>
          <p:nvPr/>
        </p:nvCxnSpPr>
        <p:spPr>
          <a:xfrm>
            <a:off x="5121003" y="1709299"/>
            <a:ext cx="0" cy="415200"/>
          </a:xfrm>
          <a:prstGeom prst="straightConnector1">
            <a:avLst/>
          </a:prstGeom>
          <a:noFill/>
          <a:ln cap="flat" cmpd="sng" w="9525">
            <a:solidFill>
              <a:schemeClr val="lt1"/>
            </a:solidFill>
            <a:prstDash val="solid"/>
            <a:miter lim="800000"/>
            <a:headEnd len="sm" w="sm" type="none"/>
            <a:tailEnd len="sm" w="sm" type="none"/>
          </a:ln>
        </p:spPr>
      </p:cxnSp>
      <p:cxnSp>
        <p:nvCxnSpPr>
          <p:cNvPr id="89" name="Google Shape;89;gd595688244_0_80"/>
          <p:cNvCxnSpPr/>
          <p:nvPr/>
        </p:nvCxnSpPr>
        <p:spPr>
          <a:xfrm>
            <a:off x="5121003" y="2878276"/>
            <a:ext cx="0" cy="415200"/>
          </a:xfrm>
          <a:prstGeom prst="straightConnector1">
            <a:avLst/>
          </a:prstGeom>
          <a:noFill/>
          <a:ln cap="flat" cmpd="sng" w="9525">
            <a:solidFill>
              <a:schemeClr val="lt1"/>
            </a:solidFill>
            <a:prstDash val="solid"/>
            <a:miter lim="800000"/>
            <a:headEnd len="sm" w="sm" type="none"/>
            <a:tailEnd len="sm" w="sm" type="none"/>
          </a:ln>
        </p:spPr>
      </p:cxnSp>
      <p:cxnSp>
        <p:nvCxnSpPr>
          <p:cNvPr id="90" name="Google Shape;90;gd595688244_0_80"/>
          <p:cNvCxnSpPr/>
          <p:nvPr/>
        </p:nvCxnSpPr>
        <p:spPr>
          <a:xfrm>
            <a:off x="5121003" y="4047254"/>
            <a:ext cx="0" cy="415200"/>
          </a:xfrm>
          <a:prstGeom prst="straightConnector1">
            <a:avLst/>
          </a:prstGeom>
          <a:noFill/>
          <a:ln cap="flat" cmpd="sng" w="9525">
            <a:solidFill>
              <a:schemeClr val="lt1"/>
            </a:solidFill>
            <a:prstDash val="solid"/>
            <a:miter lim="800000"/>
            <a:headEnd len="sm" w="sm" type="none"/>
            <a:tailEnd len="sm" w="sm" type="none"/>
          </a:ln>
        </p:spPr>
      </p:cxnSp>
      <p:sp>
        <p:nvSpPr>
          <p:cNvPr id="91" name="Google Shape;91;gd595688244_0_80"/>
          <p:cNvSpPr txBox="1"/>
          <p:nvPr>
            <p:ph idx="1" type="body"/>
          </p:nvPr>
        </p:nvSpPr>
        <p:spPr>
          <a:xfrm>
            <a:off x="347950" y="2484835"/>
            <a:ext cx="2498100" cy="415500"/>
          </a:xfrm>
          <a:prstGeom prst="rect">
            <a:avLst/>
          </a:prstGeom>
          <a:noFill/>
          <a:ln>
            <a:noFill/>
          </a:ln>
        </p:spPr>
        <p:txBody>
          <a:bodyPr anchorCtr="0" anchor="t" bIns="0" lIns="0" spcFirstLastPara="1" rIns="0" wrap="square" tIns="0">
            <a:spAutoFit/>
          </a:bodyPr>
          <a:lstStyle>
            <a:lvl1pPr indent="-400050" lvl="0" marL="457200" algn="l">
              <a:lnSpc>
                <a:spcPct val="90000"/>
              </a:lnSpc>
              <a:spcBef>
                <a:spcPts val="800"/>
              </a:spcBef>
              <a:spcAft>
                <a:spcPts val="0"/>
              </a:spcAft>
              <a:buClr>
                <a:srgbClr val="03E7B1"/>
              </a:buClr>
              <a:buSzPts val="2700"/>
              <a:buChar char="●"/>
              <a:defRPr b="1" sz="2700">
                <a:solidFill>
                  <a:srgbClr val="03E7B1"/>
                </a:solidFill>
                <a:latin typeface="Quattrocento Sans"/>
                <a:ea typeface="Quattrocento Sans"/>
                <a:cs typeface="Quattrocento Sans"/>
                <a:sym typeface="Quattrocento Sans"/>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92" name="Google Shape;92;gd595688244_0_80"/>
          <p:cNvSpPr/>
          <p:nvPr>
            <p:ph idx="3" type="pic"/>
          </p:nvPr>
        </p:nvSpPr>
        <p:spPr>
          <a:xfrm>
            <a:off x="461963" y="1657350"/>
            <a:ext cx="701700" cy="7005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93" name="Google Shape;93;gd595688244_0_80"/>
          <p:cNvSpPr txBox="1"/>
          <p:nvPr>
            <p:ph idx="4" type="body"/>
          </p:nvPr>
        </p:nvSpPr>
        <p:spPr>
          <a:xfrm>
            <a:off x="5343525" y="531858"/>
            <a:ext cx="3029100" cy="4236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Clr>
                <a:schemeClr val="lt1"/>
              </a:buClr>
              <a:buSzPts val="1200"/>
              <a:buNone/>
              <a:defRPr sz="1200">
                <a:solidFill>
                  <a:schemeClr val="lt1"/>
                </a:solidFill>
                <a:latin typeface="Quattrocento Sans"/>
                <a:ea typeface="Quattrocento Sans"/>
                <a:cs typeface="Quattrocento Sans"/>
                <a:sym typeface="Quattrocento Sans"/>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94" name="Google Shape;94;gd595688244_0_80"/>
          <p:cNvSpPr txBox="1"/>
          <p:nvPr>
            <p:ph idx="5" type="body"/>
          </p:nvPr>
        </p:nvSpPr>
        <p:spPr>
          <a:xfrm>
            <a:off x="5343525" y="1741142"/>
            <a:ext cx="3029100" cy="4236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Clr>
                <a:schemeClr val="lt1"/>
              </a:buClr>
              <a:buSzPts val="1200"/>
              <a:buNone/>
              <a:defRPr sz="1200">
                <a:solidFill>
                  <a:schemeClr val="lt1"/>
                </a:solidFill>
                <a:latin typeface="Quattrocento Sans"/>
                <a:ea typeface="Quattrocento Sans"/>
                <a:cs typeface="Quattrocento Sans"/>
                <a:sym typeface="Quattrocento Sans"/>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95" name="Google Shape;95;gd595688244_0_80"/>
          <p:cNvSpPr/>
          <p:nvPr>
            <p:ph idx="6" type="pic"/>
          </p:nvPr>
        </p:nvSpPr>
        <p:spPr>
          <a:xfrm>
            <a:off x="4405313" y="557213"/>
            <a:ext cx="362100" cy="3621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500"/>
              <a:buFont typeface="Arial"/>
              <a:buNone/>
              <a:defRPr b="0" i="0" sz="5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96" name="Google Shape;96;gd595688244_0_80"/>
          <p:cNvSpPr txBox="1"/>
          <p:nvPr>
            <p:ph idx="7" type="body"/>
          </p:nvPr>
        </p:nvSpPr>
        <p:spPr>
          <a:xfrm>
            <a:off x="5343525" y="2902087"/>
            <a:ext cx="3029100" cy="415200"/>
          </a:xfrm>
          <a:prstGeom prst="rect">
            <a:avLst/>
          </a:prstGeom>
          <a:noFill/>
          <a:ln>
            <a:noFill/>
          </a:ln>
        </p:spPr>
        <p:txBody>
          <a:bodyPr anchorCtr="0" anchor="ctr" bIns="0" lIns="0" spcFirstLastPara="1" rIns="0" wrap="square" tIns="0">
            <a:noAutofit/>
          </a:bodyPr>
          <a:lstStyle>
            <a:lvl1pPr indent="-304800" lvl="0" marL="457200" algn="l">
              <a:lnSpc>
                <a:spcPct val="90000"/>
              </a:lnSpc>
              <a:spcBef>
                <a:spcPts val="800"/>
              </a:spcBef>
              <a:spcAft>
                <a:spcPts val="0"/>
              </a:spcAft>
              <a:buClr>
                <a:schemeClr val="lt1"/>
              </a:buClr>
              <a:buSzPts val="1200"/>
              <a:buFont typeface="Arial"/>
              <a:buChar char="•"/>
              <a:defRPr sz="1200">
                <a:solidFill>
                  <a:schemeClr val="lt1"/>
                </a:solidFill>
                <a:latin typeface="Quattrocento Sans"/>
                <a:ea typeface="Quattrocento Sans"/>
                <a:cs typeface="Quattrocento Sans"/>
                <a:sym typeface="Quattrocento Sans"/>
              </a:defRPr>
            </a:lvl1pPr>
            <a:lvl2pPr indent="-361950" lvl="1" marL="914400" algn="l">
              <a:lnSpc>
                <a:spcPct val="90000"/>
              </a:lnSpc>
              <a:spcBef>
                <a:spcPts val="1200"/>
              </a:spcBef>
              <a:spcAft>
                <a:spcPts val="0"/>
              </a:spcAft>
              <a:buClr>
                <a:schemeClr val="dk1"/>
              </a:buClr>
              <a:buSzPts val="2100"/>
              <a:buFont typeface="Arial"/>
              <a:buChar char="•"/>
              <a:defRPr sz="2100">
                <a:solidFill>
                  <a:schemeClr val="dk1"/>
                </a:solidFill>
                <a:latin typeface="Quattrocento Sans"/>
                <a:ea typeface="Quattrocento Sans"/>
                <a:cs typeface="Quattrocento Sans"/>
                <a:sym typeface="Quattrocento Sans"/>
              </a:defRPr>
            </a:lvl2pPr>
            <a:lvl3pPr indent="-361950" lvl="2" marL="1371600" algn="l">
              <a:lnSpc>
                <a:spcPct val="90000"/>
              </a:lnSpc>
              <a:spcBef>
                <a:spcPts val="1200"/>
              </a:spcBef>
              <a:spcAft>
                <a:spcPts val="0"/>
              </a:spcAft>
              <a:buClr>
                <a:schemeClr val="dk1"/>
              </a:buClr>
              <a:buSzPts val="2100"/>
              <a:buFont typeface="Arial"/>
              <a:buChar char="•"/>
              <a:defRPr sz="2100">
                <a:solidFill>
                  <a:schemeClr val="dk1"/>
                </a:solidFill>
                <a:latin typeface="Quattrocento Sans"/>
                <a:ea typeface="Quattrocento Sans"/>
                <a:cs typeface="Quattrocento Sans"/>
                <a:sym typeface="Quattrocento Sans"/>
              </a:defRPr>
            </a:lvl3pPr>
            <a:lvl4pPr indent="-361950" lvl="3" marL="1828800" algn="l">
              <a:lnSpc>
                <a:spcPct val="90000"/>
              </a:lnSpc>
              <a:spcBef>
                <a:spcPts val="1200"/>
              </a:spcBef>
              <a:spcAft>
                <a:spcPts val="0"/>
              </a:spcAft>
              <a:buClr>
                <a:schemeClr val="dk1"/>
              </a:buClr>
              <a:buSzPts val="2100"/>
              <a:buFont typeface="Arial"/>
              <a:buChar char="•"/>
              <a:defRPr sz="2100">
                <a:solidFill>
                  <a:schemeClr val="dk1"/>
                </a:solidFill>
                <a:latin typeface="Quattrocento Sans"/>
                <a:ea typeface="Quattrocento Sans"/>
                <a:cs typeface="Quattrocento Sans"/>
                <a:sym typeface="Quattrocento Sans"/>
              </a:defRPr>
            </a:lvl4pPr>
            <a:lvl5pPr indent="-361950" lvl="4" marL="2286000" algn="l">
              <a:lnSpc>
                <a:spcPct val="90000"/>
              </a:lnSpc>
              <a:spcBef>
                <a:spcPts val="1200"/>
              </a:spcBef>
              <a:spcAft>
                <a:spcPts val="0"/>
              </a:spcAft>
              <a:buClr>
                <a:schemeClr val="dk1"/>
              </a:buClr>
              <a:buSzPts val="2100"/>
              <a:buFont typeface="Arial"/>
              <a:buChar char="•"/>
              <a:defRPr sz="2100">
                <a:solidFill>
                  <a:schemeClr val="dk1"/>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97" name="Google Shape;97;gd595688244_0_80"/>
          <p:cNvSpPr/>
          <p:nvPr>
            <p:ph idx="8" type="pic"/>
          </p:nvPr>
        </p:nvSpPr>
        <p:spPr>
          <a:xfrm>
            <a:off x="4405313" y="1746873"/>
            <a:ext cx="387300" cy="3519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98" name="Google Shape;98;gd595688244_0_80"/>
          <p:cNvSpPr/>
          <p:nvPr>
            <p:ph idx="9" type="pic"/>
          </p:nvPr>
        </p:nvSpPr>
        <p:spPr>
          <a:xfrm>
            <a:off x="4450166" y="2912907"/>
            <a:ext cx="387300" cy="3519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99" name="Google Shape;99;gd595688244_0_80"/>
          <p:cNvSpPr/>
          <p:nvPr>
            <p:ph idx="13" type="pic"/>
          </p:nvPr>
        </p:nvSpPr>
        <p:spPr>
          <a:xfrm>
            <a:off x="4450166" y="4085533"/>
            <a:ext cx="387300" cy="3519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00" name="Google Shape;100;gd595688244_0_80"/>
          <p:cNvSpPr txBox="1"/>
          <p:nvPr>
            <p:ph idx="14" type="body"/>
          </p:nvPr>
        </p:nvSpPr>
        <p:spPr>
          <a:xfrm>
            <a:off x="5343525" y="4066625"/>
            <a:ext cx="3029100" cy="415200"/>
          </a:xfrm>
          <a:prstGeom prst="rect">
            <a:avLst/>
          </a:prstGeom>
          <a:noFill/>
          <a:ln>
            <a:noFill/>
          </a:ln>
        </p:spPr>
        <p:txBody>
          <a:bodyPr anchorCtr="0" anchor="ctr" bIns="0" lIns="0" spcFirstLastPara="1" rIns="0" wrap="square" tIns="0">
            <a:normAutofit/>
          </a:bodyPr>
          <a:lstStyle>
            <a:lvl1pPr indent="-304800" lvl="0" marL="457200" algn="l">
              <a:lnSpc>
                <a:spcPct val="90000"/>
              </a:lnSpc>
              <a:spcBef>
                <a:spcPts val="800"/>
              </a:spcBef>
              <a:spcAft>
                <a:spcPts val="0"/>
              </a:spcAft>
              <a:buClr>
                <a:schemeClr val="lt1"/>
              </a:buClr>
              <a:buSzPts val="1200"/>
              <a:buChar char="●"/>
              <a:defRPr sz="1200">
                <a:solidFill>
                  <a:schemeClr val="lt1"/>
                </a:solidFill>
                <a:latin typeface="Quattrocento Sans"/>
                <a:ea typeface="Quattrocento Sans"/>
                <a:cs typeface="Quattrocento Sans"/>
                <a:sym typeface="Quattrocento Sans"/>
              </a:defRPr>
            </a:lvl1pPr>
            <a:lvl2pPr indent="-342900" lvl="1" marL="914400" algn="l">
              <a:lnSpc>
                <a:spcPct val="90000"/>
              </a:lnSpc>
              <a:spcBef>
                <a:spcPts val="1200"/>
              </a:spcBef>
              <a:spcAft>
                <a:spcPts val="0"/>
              </a:spcAft>
              <a:buClr>
                <a:schemeClr val="dk1"/>
              </a:buClr>
              <a:buSzPts val="18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01" name="Google Shape;101;gd595688244_0_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3E7B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3E7B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3E7B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3E7B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3E7B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3E7B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3E7B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3E7B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3E7B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p:cSld name="Título y texto vertical">
    <p:spTree>
      <p:nvGrpSpPr>
        <p:cNvPr id="102" name="Shape 102"/>
        <p:cNvGrpSpPr/>
        <p:nvPr/>
      </p:nvGrpSpPr>
      <p:grpSpPr>
        <a:xfrm>
          <a:off x="0" y="0"/>
          <a:ext cx="0" cy="0"/>
          <a:chOff x="0" y="0"/>
          <a:chExt cx="0" cy="0"/>
        </a:xfrm>
      </p:grpSpPr>
      <p:sp>
        <p:nvSpPr>
          <p:cNvPr id="103" name="Google Shape;103;gd595688244_0_103"/>
          <p:cNvSpPr/>
          <p:nvPr/>
        </p:nvSpPr>
        <p:spPr>
          <a:xfrm>
            <a:off x="0" y="1638301"/>
            <a:ext cx="9144000" cy="1955700"/>
          </a:xfrm>
          <a:prstGeom prst="rect">
            <a:avLst/>
          </a:prstGeom>
          <a:solidFill>
            <a:srgbClr val="0E4E68">
              <a:alpha val="8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04" name="Google Shape;104;gd595688244_0_103"/>
          <p:cNvSpPr txBox="1"/>
          <p:nvPr>
            <p:ph type="title"/>
          </p:nvPr>
        </p:nvSpPr>
        <p:spPr>
          <a:xfrm>
            <a:off x="742949" y="3875952"/>
            <a:ext cx="1785900" cy="4269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rgbClr val="3F3F3F"/>
              </a:buClr>
              <a:buSzPts val="1400"/>
              <a:buFont typeface="Quattrocento Sans"/>
              <a:buNone/>
              <a:defRPr b="0" sz="1400">
                <a:solidFill>
                  <a:srgbClr val="3F3F3F"/>
                </a:solidFill>
                <a:latin typeface="Quattrocento Sans"/>
                <a:ea typeface="Quattrocento Sans"/>
                <a:cs typeface="Quattrocento Sans"/>
                <a:sym typeface="Quattrocento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5" name="Google Shape;105;gd595688244_0_103"/>
          <p:cNvSpPr txBox="1"/>
          <p:nvPr>
            <p:ph idx="1" type="body"/>
          </p:nvPr>
        </p:nvSpPr>
        <p:spPr>
          <a:xfrm>
            <a:off x="342899" y="1885950"/>
            <a:ext cx="8429700" cy="3357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0"/>
              </a:spcBef>
              <a:spcAft>
                <a:spcPts val="0"/>
              </a:spcAft>
              <a:buClr>
                <a:schemeClr val="lt1"/>
              </a:buClr>
              <a:buSzPts val="2400"/>
              <a:buNone/>
              <a:defRPr b="1" sz="2400">
                <a:solidFill>
                  <a:schemeClr val="lt1"/>
                </a:solidFill>
                <a:latin typeface="Quattrocento Sans"/>
                <a:ea typeface="Quattrocento Sans"/>
                <a:cs typeface="Quattrocento Sans"/>
                <a:sym typeface="Quattrocento Sans"/>
              </a:defRPr>
            </a:lvl1pPr>
            <a:lvl2pPr indent="-317500" lvl="1" marL="914400" algn="l">
              <a:lnSpc>
                <a:spcPct val="90000"/>
              </a:lnSpc>
              <a:spcBef>
                <a:spcPts val="1200"/>
              </a:spcBef>
              <a:spcAft>
                <a:spcPts val="0"/>
              </a:spcAft>
              <a:buClr>
                <a:schemeClr val="dk1"/>
              </a:buClr>
              <a:buSzPts val="1400"/>
              <a:buChar char="○"/>
              <a:defRPr/>
            </a:lvl2pPr>
            <a:lvl3pPr indent="-317500" lvl="2" marL="1371600" algn="l">
              <a:lnSpc>
                <a:spcPct val="90000"/>
              </a:lnSpc>
              <a:spcBef>
                <a:spcPts val="1200"/>
              </a:spcBef>
              <a:spcAft>
                <a:spcPts val="0"/>
              </a:spcAft>
              <a:buClr>
                <a:schemeClr val="dk1"/>
              </a:buClr>
              <a:buSzPts val="1400"/>
              <a:buChar char="■"/>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06" name="Google Shape;106;gd595688244_0_103"/>
          <p:cNvSpPr txBox="1"/>
          <p:nvPr>
            <p:ph idx="2" type="body"/>
          </p:nvPr>
        </p:nvSpPr>
        <p:spPr>
          <a:xfrm>
            <a:off x="3680460" y="3899447"/>
            <a:ext cx="1783200" cy="480300"/>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1pPr>
            <a:lvl2pPr indent="-228600" lvl="1" marL="914400" algn="ctr">
              <a:lnSpc>
                <a:spcPct val="90000"/>
              </a:lnSpc>
              <a:spcBef>
                <a:spcPts val="120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3pPr>
            <a:lvl4pPr indent="-228600" lvl="3" marL="1828800" algn="ctr">
              <a:lnSpc>
                <a:spcPct val="90000"/>
              </a:lnSpc>
              <a:spcBef>
                <a:spcPts val="120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4pPr>
            <a:lvl5pPr indent="-228600" lvl="4" marL="2286000" algn="ctr">
              <a:lnSpc>
                <a:spcPct val="90000"/>
              </a:lnSpc>
              <a:spcBef>
                <a:spcPts val="120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07" name="Google Shape;107;gd595688244_0_103"/>
          <p:cNvSpPr txBox="1"/>
          <p:nvPr>
            <p:ph idx="3" type="body"/>
          </p:nvPr>
        </p:nvSpPr>
        <p:spPr>
          <a:xfrm>
            <a:off x="6617971" y="3902218"/>
            <a:ext cx="1783200" cy="477300"/>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1pPr>
            <a:lvl2pPr indent="-228600" lvl="1" marL="914400" algn="ctr">
              <a:lnSpc>
                <a:spcPct val="90000"/>
              </a:lnSpc>
              <a:spcBef>
                <a:spcPts val="120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3pPr>
            <a:lvl4pPr indent="-228600" lvl="3" marL="1828800" algn="ctr">
              <a:lnSpc>
                <a:spcPct val="90000"/>
              </a:lnSpc>
              <a:spcBef>
                <a:spcPts val="120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4pPr>
            <a:lvl5pPr indent="-228600" lvl="4" marL="2286000" algn="ctr">
              <a:lnSpc>
                <a:spcPct val="90000"/>
              </a:lnSpc>
              <a:spcBef>
                <a:spcPts val="1200"/>
              </a:spcBef>
              <a:spcAft>
                <a:spcPts val="0"/>
              </a:spcAft>
              <a:buClr>
                <a:srgbClr val="3F3F3F"/>
              </a:buClr>
              <a:buSzPts val="1400"/>
              <a:buNone/>
              <a:defRPr b="0" sz="1400">
                <a:solidFill>
                  <a:srgbClr val="3F3F3F"/>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08" name="Google Shape;108;gd595688244_0_10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109" name="Shape 109"/>
        <p:cNvGrpSpPr/>
        <p:nvPr/>
      </p:nvGrpSpPr>
      <p:grpSpPr>
        <a:xfrm>
          <a:off x="0" y="0"/>
          <a:ext cx="0" cy="0"/>
          <a:chOff x="0" y="0"/>
          <a:chExt cx="0" cy="0"/>
        </a:xfrm>
      </p:grpSpPr>
      <p:pic>
        <p:nvPicPr>
          <p:cNvPr id="110" name="Google Shape;110;gd595688244_0_110"/>
          <p:cNvPicPr preferRelativeResize="0"/>
          <p:nvPr/>
        </p:nvPicPr>
        <p:blipFill rotWithShape="1">
          <a:blip r:embed="rId2">
            <a:alphaModFix/>
          </a:blip>
          <a:srcRect b="0" l="14080" r="0" t="14080"/>
          <a:stretch/>
        </p:blipFill>
        <p:spPr>
          <a:xfrm>
            <a:off x="4233672" y="0"/>
            <a:ext cx="4910328" cy="5143500"/>
          </a:xfrm>
          <a:prstGeom prst="rect">
            <a:avLst/>
          </a:prstGeom>
          <a:noFill/>
          <a:ln>
            <a:noFill/>
          </a:ln>
        </p:spPr>
      </p:pic>
      <p:sp>
        <p:nvSpPr>
          <p:cNvPr id="111" name="Google Shape;111;gd595688244_0_110"/>
          <p:cNvSpPr/>
          <p:nvPr/>
        </p:nvSpPr>
        <p:spPr>
          <a:xfrm rot="10800000">
            <a:off x="4233600" y="142"/>
            <a:ext cx="4910400" cy="5154600"/>
          </a:xfrm>
          <a:prstGeom prst="rect">
            <a:avLst/>
          </a:prstGeom>
          <a:gradFill>
            <a:gsLst>
              <a:gs pos="0">
                <a:schemeClr val="lt1"/>
              </a:gs>
              <a:gs pos="22000">
                <a:schemeClr val="lt1"/>
              </a:gs>
              <a:gs pos="100000">
                <a:srgbClr val="FFFFFF">
                  <a:alpha val="47843"/>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12" name="Google Shape;112;gd595688244_0_110"/>
          <p:cNvCxnSpPr/>
          <p:nvPr/>
        </p:nvCxnSpPr>
        <p:spPr>
          <a:xfrm>
            <a:off x="4319073" y="980212"/>
            <a:ext cx="505800" cy="0"/>
          </a:xfrm>
          <a:prstGeom prst="straightConnector1">
            <a:avLst/>
          </a:prstGeom>
          <a:noFill/>
          <a:ln cap="flat" cmpd="sng" w="25400">
            <a:solidFill>
              <a:srgbClr val="03E7B1"/>
            </a:solidFill>
            <a:prstDash val="solid"/>
            <a:miter lim="800000"/>
            <a:headEnd len="sm" w="sm" type="none"/>
            <a:tailEnd len="sm" w="sm" type="none"/>
          </a:ln>
        </p:spPr>
      </p:cxnSp>
      <p:sp>
        <p:nvSpPr>
          <p:cNvPr id="113" name="Google Shape;113;gd595688244_0_110"/>
          <p:cNvSpPr txBox="1"/>
          <p:nvPr>
            <p:ph idx="1" type="body"/>
          </p:nvPr>
        </p:nvSpPr>
        <p:spPr>
          <a:xfrm>
            <a:off x="342900" y="347288"/>
            <a:ext cx="8429700" cy="510900"/>
          </a:xfrm>
          <a:prstGeom prst="rect">
            <a:avLst/>
          </a:prstGeom>
          <a:noFill/>
          <a:ln>
            <a:noFill/>
          </a:ln>
        </p:spPr>
        <p:txBody>
          <a:bodyPr anchorCtr="0" anchor="ctr" bIns="0" lIns="0" spcFirstLastPara="1" rIns="0" wrap="square" tIns="0">
            <a:normAutofit/>
          </a:bodyPr>
          <a:lstStyle>
            <a:lvl1pPr indent="-228600" lvl="0" marL="457200" algn="ctr">
              <a:lnSpc>
                <a:spcPct val="90000"/>
              </a:lnSpc>
              <a:spcBef>
                <a:spcPts val="0"/>
              </a:spcBef>
              <a:spcAft>
                <a:spcPts val="0"/>
              </a:spcAft>
              <a:buClr>
                <a:srgbClr val="0E4E68"/>
              </a:buClr>
              <a:buSzPts val="2700"/>
              <a:buNone/>
              <a:defRPr b="1" sz="2700">
                <a:solidFill>
                  <a:srgbClr val="0E4E68"/>
                </a:solidFill>
                <a:latin typeface="Quattrocento Sans"/>
                <a:ea typeface="Quattrocento Sans"/>
                <a:cs typeface="Quattrocento Sans"/>
                <a:sym typeface="Quattrocento Sans"/>
              </a:defRPr>
            </a:lvl1pPr>
            <a:lvl2pPr indent="-228600" lvl="1" marL="914400" algn="ctr">
              <a:lnSpc>
                <a:spcPct val="90000"/>
              </a:lnSpc>
              <a:spcBef>
                <a:spcPts val="1200"/>
              </a:spcBef>
              <a:spcAft>
                <a:spcPts val="0"/>
              </a:spcAft>
              <a:buClr>
                <a:srgbClr val="0E4E68"/>
              </a:buClr>
              <a:buSzPts val="2700"/>
              <a:buNone/>
              <a:defRPr b="1" sz="2700">
                <a:solidFill>
                  <a:srgbClr val="0E4E68"/>
                </a:solidFill>
                <a:latin typeface="Quattrocento Sans"/>
                <a:ea typeface="Quattrocento Sans"/>
                <a:cs typeface="Quattrocento Sans"/>
                <a:sym typeface="Quattrocento Sans"/>
              </a:defRPr>
            </a:lvl2pPr>
            <a:lvl3pPr indent="-228600" lvl="2" marL="1371600" algn="ctr">
              <a:lnSpc>
                <a:spcPct val="90000"/>
              </a:lnSpc>
              <a:spcBef>
                <a:spcPts val="1200"/>
              </a:spcBef>
              <a:spcAft>
                <a:spcPts val="0"/>
              </a:spcAft>
              <a:buClr>
                <a:srgbClr val="0E4E68"/>
              </a:buClr>
              <a:buSzPts val="2700"/>
              <a:buNone/>
              <a:defRPr b="1" sz="2700">
                <a:solidFill>
                  <a:srgbClr val="0E4E68"/>
                </a:solidFill>
                <a:latin typeface="Quattrocento Sans"/>
                <a:ea typeface="Quattrocento Sans"/>
                <a:cs typeface="Quattrocento Sans"/>
                <a:sym typeface="Quattrocento Sans"/>
              </a:defRPr>
            </a:lvl3pPr>
            <a:lvl4pPr indent="-228600" lvl="3" marL="1828800" algn="ctr">
              <a:lnSpc>
                <a:spcPct val="90000"/>
              </a:lnSpc>
              <a:spcBef>
                <a:spcPts val="1200"/>
              </a:spcBef>
              <a:spcAft>
                <a:spcPts val="0"/>
              </a:spcAft>
              <a:buClr>
                <a:srgbClr val="0E4E68"/>
              </a:buClr>
              <a:buSzPts val="2700"/>
              <a:buNone/>
              <a:defRPr b="1" sz="2700">
                <a:solidFill>
                  <a:srgbClr val="0E4E68"/>
                </a:solidFill>
                <a:latin typeface="Quattrocento Sans"/>
                <a:ea typeface="Quattrocento Sans"/>
                <a:cs typeface="Quattrocento Sans"/>
                <a:sym typeface="Quattrocento Sans"/>
              </a:defRPr>
            </a:lvl4pPr>
            <a:lvl5pPr indent="-228600" lvl="4" marL="2286000" algn="ctr">
              <a:lnSpc>
                <a:spcPct val="90000"/>
              </a:lnSpc>
              <a:spcBef>
                <a:spcPts val="1200"/>
              </a:spcBef>
              <a:spcAft>
                <a:spcPts val="0"/>
              </a:spcAft>
              <a:buClr>
                <a:srgbClr val="0E4E68"/>
              </a:buClr>
              <a:buSzPts val="2700"/>
              <a:buNone/>
              <a:defRPr b="1" sz="2700">
                <a:solidFill>
                  <a:srgbClr val="0E4E68"/>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14" name="Google Shape;114;gd595688244_0_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115" name="Shape 115"/>
        <p:cNvGrpSpPr/>
        <p:nvPr/>
      </p:nvGrpSpPr>
      <p:grpSpPr>
        <a:xfrm>
          <a:off x="0" y="0"/>
          <a:ext cx="0" cy="0"/>
          <a:chOff x="0" y="0"/>
          <a:chExt cx="0" cy="0"/>
        </a:xfrm>
      </p:grpSpPr>
      <p:pic>
        <p:nvPicPr>
          <p:cNvPr id="116" name="Google Shape;116;gd595688244_0_116"/>
          <p:cNvPicPr preferRelativeResize="0"/>
          <p:nvPr/>
        </p:nvPicPr>
        <p:blipFill rotWithShape="1">
          <a:blip r:embed="rId2">
            <a:alphaModFix/>
          </a:blip>
          <a:srcRect b="14755" l="0" r="0" t="30162"/>
          <a:stretch/>
        </p:blipFill>
        <p:spPr>
          <a:xfrm>
            <a:off x="0" y="-1"/>
            <a:ext cx="9144000" cy="2833141"/>
          </a:xfrm>
          <a:prstGeom prst="rect">
            <a:avLst/>
          </a:prstGeom>
          <a:noFill/>
          <a:ln>
            <a:noFill/>
          </a:ln>
        </p:spPr>
      </p:pic>
      <p:sp>
        <p:nvSpPr>
          <p:cNvPr id="117" name="Google Shape;117;gd595688244_0_116"/>
          <p:cNvSpPr/>
          <p:nvPr/>
        </p:nvSpPr>
        <p:spPr>
          <a:xfrm rot="5400000">
            <a:off x="3104700" y="-3104700"/>
            <a:ext cx="2934600" cy="9144000"/>
          </a:xfrm>
          <a:prstGeom prst="rect">
            <a:avLst/>
          </a:prstGeom>
          <a:gradFill>
            <a:gsLst>
              <a:gs pos="0">
                <a:schemeClr val="lt1"/>
              </a:gs>
              <a:gs pos="36000">
                <a:schemeClr val="lt1"/>
              </a:gs>
              <a:gs pos="71710">
                <a:srgbClr val="FFFFFF">
                  <a:alpha val="80000"/>
                </a:srgbClr>
              </a:gs>
              <a:gs pos="100000">
                <a:srgbClr val="FFFFFF">
                  <a:alpha val="20000"/>
                </a:srgbClr>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18" name="Google Shape;118;gd595688244_0_116"/>
          <p:cNvCxnSpPr/>
          <p:nvPr/>
        </p:nvCxnSpPr>
        <p:spPr>
          <a:xfrm>
            <a:off x="4319073" y="980212"/>
            <a:ext cx="505800" cy="0"/>
          </a:xfrm>
          <a:prstGeom prst="straightConnector1">
            <a:avLst/>
          </a:prstGeom>
          <a:noFill/>
          <a:ln cap="flat" cmpd="sng" w="25400">
            <a:solidFill>
              <a:srgbClr val="03E7B1"/>
            </a:solidFill>
            <a:prstDash val="solid"/>
            <a:miter lim="800000"/>
            <a:headEnd len="sm" w="sm" type="none"/>
            <a:tailEnd len="sm" w="sm" type="none"/>
          </a:ln>
        </p:spPr>
      </p:cxnSp>
      <p:sp>
        <p:nvSpPr>
          <p:cNvPr id="119" name="Google Shape;119;gd595688244_0_116"/>
          <p:cNvSpPr txBox="1"/>
          <p:nvPr>
            <p:ph type="title"/>
          </p:nvPr>
        </p:nvSpPr>
        <p:spPr>
          <a:xfrm>
            <a:off x="342899" y="360087"/>
            <a:ext cx="8429700" cy="5109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rgbClr val="0E4E68"/>
              </a:buClr>
              <a:buSzPts val="2700"/>
              <a:buFont typeface="Quattrocento Sans"/>
              <a:buNone/>
              <a:defRPr b="1" sz="2700">
                <a:solidFill>
                  <a:srgbClr val="0E4E68"/>
                </a:solidFill>
                <a:latin typeface="Quattrocento Sans"/>
                <a:ea typeface="Quattrocento Sans"/>
                <a:cs typeface="Quattrocento Sans"/>
                <a:sym typeface="Quattrocento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grpSp>
        <p:nvGrpSpPr>
          <p:cNvPr id="120" name="Google Shape;120;gd595688244_0_116"/>
          <p:cNvGrpSpPr/>
          <p:nvPr/>
        </p:nvGrpSpPr>
        <p:grpSpPr>
          <a:xfrm>
            <a:off x="1839015" y="1360587"/>
            <a:ext cx="5466445" cy="3279867"/>
            <a:chOff x="2115192" y="1643988"/>
            <a:chExt cx="7961616" cy="4776969"/>
          </a:xfrm>
        </p:grpSpPr>
        <p:sp>
          <p:nvSpPr>
            <p:cNvPr id="121" name="Google Shape;121;gd595688244_0_116"/>
            <p:cNvSpPr/>
            <p:nvPr/>
          </p:nvSpPr>
          <p:spPr>
            <a:xfrm>
              <a:off x="3195263" y="2054831"/>
              <a:ext cx="5784300" cy="3637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pic>
          <p:nvPicPr>
            <p:cNvPr id="122" name="Google Shape;122;gd595688244_0_116"/>
            <p:cNvPicPr preferRelativeResize="0"/>
            <p:nvPr/>
          </p:nvPicPr>
          <p:blipFill rotWithShape="1">
            <a:blip r:embed="rId3">
              <a:alphaModFix/>
            </a:blip>
            <a:srcRect b="0" l="0" r="0" t="0"/>
            <a:stretch/>
          </p:blipFill>
          <p:spPr>
            <a:xfrm>
              <a:off x="2115192" y="1643988"/>
              <a:ext cx="7961616" cy="4776969"/>
            </a:xfrm>
            <a:prstGeom prst="rect">
              <a:avLst/>
            </a:prstGeom>
            <a:noFill/>
            <a:ln>
              <a:noFill/>
            </a:ln>
          </p:spPr>
        </p:pic>
      </p:grpSp>
      <p:sp>
        <p:nvSpPr>
          <p:cNvPr id="123" name="Google Shape;123;gd595688244_0_116"/>
          <p:cNvSpPr/>
          <p:nvPr/>
        </p:nvSpPr>
        <p:spPr>
          <a:xfrm rot="9497674">
            <a:off x="2990565" y="1614087"/>
            <a:ext cx="155945" cy="170587"/>
          </a:xfrm>
          <a:custGeom>
            <a:rect b="b" l="l" r="r" t="t"/>
            <a:pathLst>
              <a:path extrusionOk="0" h="227245" w="140668">
                <a:moveTo>
                  <a:pt x="0" y="151442"/>
                </a:moveTo>
                <a:lnTo>
                  <a:pt x="38650" y="0"/>
                </a:lnTo>
                <a:lnTo>
                  <a:pt x="140668" y="227245"/>
                </a:lnTo>
                <a:lnTo>
                  <a:pt x="0" y="151442"/>
                </a:lnTo>
                <a:close/>
              </a:path>
            </a:pathLst>
          </a:custGeom>
          <a:solidFill>
            <a:srgbClr val="12668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24" name="Google Shape;124;gd595688244_0_116"/>
          <p:cNvSpPr/>
          <p:nvPr/>
        </p:nvSpPr>
        <p:spPr>
          <a:xfrm flipH="1" rot="-9261839">
            <a:off x="5997925" y="1612258"/>
            <a:ext cx="127901" cy="165130"/>
          </a:xfrm>
          <a:custGeom>
            <a:rect b="b" l="l" r="r" t="t"/>
            <a:pathLst>
              <a:path extrusionOk="0" h="219757" w="123657">
                <a:moveTo>
                  <a:pt x="0" y="144041"/>
                </a:moveTo>
                <a:lnTo>
                  <a:pt x="52460" y="0"/>
                </a:lnTo>
                <a:lnTo>
                  <a:pt x="123657" y="219757"/>
                </a:lnTo>
                <a:lnTo>
                  <a:pt x="0" y="144041"/>
                </a:lnTo>
                <a:close/>
              </a:path>
            </a:pathLst>
          </a:custGeom>
          <a:solidFill>
            <a:srgbClr val="12668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25" name="Google Shape;125;gd595688244_0_116"/>
          <p:cNvSpPr/>
          <p:nvPr/>
        </p:nvSpPr>
        <p:spPr>
          <a:xfrm>
            <a:off x="3123343" y="1337406"/>
            <a:ext cx="2897400" cy="429000"/>
          </a:xfrm>
          <a:prstGeom prst="round2SameRect">
            <a:avLst>
              <a:gd fmla="val 50000" name="adj1"/>
              <a:gd fmla="val 0" name="adj2"/>
            </a:avLst>
          </a:prstGeom>
          <a:gradFill>
            <a:gsLst>
              <a:gs pos="0">
                <a:srgbClr val="29ABE2"/>
              </a:gs>
              <a:gs pos="100000">
                <a:srgbClr val="28DBD3"/>
              </a:gs>
            </a:gsLst>
            <a:lin ang="16200038" scaled="0"/>
          </a:gradFill>
          <a:ln>
            <a:noFill/>
          </a:ln>
        </p:spPr>
        <p:txBody>
          <a:bodyPr anchorCtr="0" anchor="ctr" bIns="68575"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26" name="Google Shape;126;gd595688244_0_116"/>
          <p:cNvSpPr txBox="1"/>
          <p:nvPr>
            <p:ph idx="1" type="body"/>
          </p:nvPr>
        </p:nvSpPr>
        <p:spPr>
          <a:xfrm>
            <a:off x="801415" y="3673485"/>
            <a:ext cx="1509000" cy="249300"/>
          </a:xfrm>
          <a:prstGeom prst="rect">
            <a:avLst/>
          </a:prstGeom>
          <a:noFill/>
          <a:ln>
            <a:noFill/>
          </a:ln>
        </p:spPr>
        <p:txBody>
          <a:bodyPr anchorCtr="0" anchor="ctr" bIns="0" lIns="0" spcFirstLastPara="1" rIns="0" wrap="square" tIns="0">
            <a:spAutoFit/>
          </a:bodyPr>
          <a:lstStyle>
            <a:lvl1pPr indent="-228600" lvl="0" marL="457200" algn="l">
              <a:lnSpc>
                <a:spcPct val="90000"/>
              </a:lnSpc>
              <a:spcBef>
                <a:spcPts val="8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27" name="Google Shape;127;gd595688244_0_116"/>
          <p:cNvSpPr txBox="1"/>
          <p:nvPr>
            <p:ph idx="2" type="body"/>
          </p:nvPr>
        </p:nvSpPr>
        <p:spPr>
          <a:xfrm>
            <a:off x="801415" y="2057454"/>
            <a:ext cx="1509000" cy="249300"/>
          </a:xfrm>
          <a:prstGeom prst="rect">
            <a:avLst/>
          </a:prstGeom>
          <a:noFill/>
          <a:ln>
            <a:noFill/>
          </a:ln>
        </p:spPr>
        <p:txBody>
          <a:bodyPr anchorCtr="0" anchor="ctr" bIns="0" lIns="0" spcFirstLastPara="1" rIns="0" wrap="square" tIns="0">
            <a:spAutoFit/>
          </a:bodyPr>
          <a:lstStyle>
            <a:lvl1pPr indent="-228600" lvl="0" marL="457200" algn="l">
              <a:lnSpc>
                <a:spcPct val="90000"/>
              </a:lnSpc>
              <a:spcBef>
                <a:spcPts val="800"/>
              </a:spcBef>
              <a:spcAft>
                <a:spcPts val="0"/>
              </a:spcAft>
              <a:buClr>
                <a:srgbClr val="3F3F3F"/>
              </a:buClr>
              <a:buSzPts val="900"/>
              <a:buNone/>
              <a:defRPr sz="900">
                <a:solidFill>
                  <a:srgbClr val="3F3F3F"/>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rgbClr val="3F3F3F"/>
              </a:buClr>
              <a:buSzPts val="900"/>
              <a:buNone/>
              <a:defRPr sz="900">
                <a:solidFill>
                  <a:srgbClr val="3F3F3F"/>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rgbClr val="3F3F3F"/>
              </a:buClr>
              <a:buSzPts val="900"/>
              <a:buNone/>
              <a:defRPr sz="900">
                <a:solidFill>
                  <a:srgbClr val="3F3F3F"/>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3F3F3F"/>
              </a:buClr>
              <a:buSzPts val="900"/>
              <a:buNone/>
              <a:defRPr sz="900">
                <a:solidFill>
                  <a:srgbClr val="3F3F3F"/>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rgbClr val="3F3F3F"/>
              </a:buClr>
              <a:buSzPts val="900"/>
              <a:buNone/>
              <a:defRPr sz="900">
                <a:solidFill>
                  <a:srgbClr val="3F3F3F"/>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28" name="Google Shape;128;gd595688244_0_116"/>
          <p:cNvSpPr txBox="1"/>
          <p:nvPr>
            <p:ph idx="3" type="body"/>
          </p:nvPr>
        </p:nvSpPr>
        <p:spPr>
          <a:xfrm>
            <a:off x="6818320" y="2053851"/>
            <a:ext cx="1509000" cy="249300"/>
          </a:xfrm>
          <a:prstGeom prst="rect">
            <a:avLst/>
          </a:prstGeom>
          <a:noFill/>
          <a:ln>
            <a:noFill/>
          </a:ln>
        </p:spPr>
        <p:txBody>
          <a:bodyPr anchorCtr="0" anchor="ctr" bIns="0" lIns="0" spcFirstLastPara="1" rIns="0" wrap="square" tIns="0">
            <a:spAutoFit/>
          </a:bodyPr>
          <a:lstStyle>
            <a:lvl1pPr indent="-228600" lvl="0" marL="457200" algn="r">
              <a:lnSpc>
                <a:spcPct val="90000"/>
              </a:lnSpc>
              <a:spcBef>
                <a:spcPts val="8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29" name="Google Shape;129;gd595688244_0_116"/>
          <p:cNvSpPr txBox="1"/>
          <p:nvPr>
            <p:ph idx="4" type="body"/>
          </p:nvPr>
        </p:nvSpPr>
        <p:spPr>
          <a:xfrm>
            <a:off x="6818320" y="3637121"/>
            <a:ext cx="1509000" cy="249300"/>
          </a:xfrm>
          <a:prstGeom prst="rect">
            <a:avLst/>
          </a:prstGeom>
          <a:noFill/>
          <a:ln>
            <a:noFill/>
          </a:ln>
        </p:spPr>
        <p:txBody>
          <a:bodyPr anchorCtr="0" anchor="ctr" bIns="0" lIns="0" spcFirstLastPara="1" rIns="0" wrap="square" tIns="0">
            <a:spAutoFit/>
          </a:bodyPr>
          <a:lstStyle>
            <a:lvl1pPr indent="-228600" lvl="0" marL="457200" algn="r">
              <a:lnSpc>
                <a:spcPct val="90000"/>
              </a:lnSpc>
              <a:spcBef>
                <a:spcPts val="8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rgbClr val="3F3F3F"/>
              </a:buClr>
              <a:buSzPts val="900"/>
              <a:buFont typeface="Arial"/>
              <a:buNone/>
              <a:defRPr sz="900">
                <a:solidFill>
                  <a:srgbClr val="3F3F3F"/>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30" name="Google Shape;130;gd595688244_0_116"/>
          <p:cNvSpPr/>
          <p:nvPr>
            <p:ph idx="5" type="pic"/>
          </p:nvPr>
        </p:nvSpPr>
        <p:spPr>
          <a:xfrm>
            <a:off x="425626" y="2917381"/>
            <a:ext cx="375300" cy="3753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1" name="Google Shape;131;gd595688244_0_116"/>
          <p:cNvSpPr/>
          <p:nvPr>
            <p:ph idx="6" type="pic"/>
          </p:nvPr>
        </p:nvSpPr>
        <p:spPr>
          <a:xfrm>
            <a:off x="8317171" y="1346279"/>
            <a:ext cx="315900" cy="3159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2" name="Google Shape;132;gd595688244_0_116"/>
          <p:cNvSpPr/>
          <p:nvPr>
            <p:ph idx="7" type="pic"/>
          </p:nvPr>
        </p:nvSpPr>
        <p:spPr>
          <a:xfrm>
            <a:off x="8317649" y="2919076"/>
            <a:ext cx="315900" cy="3159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3" name="Google Shape;133;gd595688244_0_116"/>
          <p:cNvSpPr/>
          <p:nvPr>
            <p:ph idx="8" type="pic"/>
          </p:nvPr>
        </p:nvSpPr>
        <p:spPr>
          <a:xfrm>
            <a:off x="475537" y="1353475"/>
            <a:ext cx="315900" cy="3159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4" name="Google Shape;134;gd595688244_0_116"/>
          <p:cNvSpPr txBox="1"/>
          <p:nvPr>
            <p:ph idx="9" type="body"/>
          </p:nvPr>
        </p:nvSpPr>
        <p:spPr>
          <a:xfrm>
            <a:off x="3352800" y="1475756"/>
            <a:ext cx="2481300" cy="186900"/>
          </a:xfrm>
          <a:prstGeom prst="rect">
            <a:avLst/>
          </a:prstGeom>
          <a:noFill/>
          <a:ln>
            <a:noFill/>
          </a:ln>
        </p:spPr>
        <p:txBody>
          <a:bodyPr anchorCtr="0" anchor="ctr" bIns="0" lIns="0" spcFirstLastPara="1" rIns="0" wrap="square" tIns="0">
            <a:spAutoFit/>
          </a:bodyPr>
          <a:lstStyle>
            <a:lvl1pPr indent="-228600" lvl="0" marL="457200" algn="ctr">
              <a:lnSpc>
                <a:spcPct val="90000"/>
              </a:lnSpc>
              <a:spcBef>
                <a:spcPts val="800"/>
              </a:spcBef>
              <a:spcAft>
                <a:spcPts val="0"/>
              </a:spcAft>
              <a:buClr>
                <a:schemeClr val="lt1"/>
              </a:buClr>
              <a:buSzPts val="1400"/>
              <a:buNone/>
              <a:defRPr sz="1400">
                <a:solidFill>
                  <a:schemeClr val="lt1"/>
                </a:solidFill>
                <a:latin typeface="Quattrocento Sans"/>
                <a:ea typeface="Quattrocento Sans"/>
                <a:cs typeface="Quattrocento Sans"/>
                <a:sym typeface="Quattrocento Sans"/>
              </a:defRPr>
            </a:lvl1pPr>
            <a:lvl2pPr indent="-317500" lvl="1" marL="914400" algn="ctr">
              <a:lnSpc>
                <a:spcPct val="90000"/>
              </a:lnSpc>
              <a:spcBef>
                <a:spcPts val="1200"/>
              </a:spcBef>
              <a:spcAft>
                <a:spcPts val="0"/>
              </a:spcAft>
              <a:buClr>
                <a:schemeClr val="lt1"/>
              </a:buClr>
              <a:buSzPts val="1400"/>
              <a:buChar char="○"/>
              <a:defRPr sz="1400">
                <a:solidFill>
                  <a:schemeClr val="lt1"/>
                </a:solidFill>
                <a:latin typeface="Quattrocento Sans"/>
                <a:ea typeface="Quattrocento Sans"/>
                <a:cs typeface="Quattrocento Sans"/>
                <a:sym typeface="Quattrocento Sans"/>
              </a:defRPr>
            </a:lvl2pPr>
            <a:lvl3pPr indent="-317500" lvl="2" marL="1371600" algn="ctr">
              <a:lnSpc>
                <a:spcPct val="90000"/>
              </a:lnSpc>
              <a:spcBef>
                <a:spcPts val="1200"/>
              </a:spcBef>
              <a:spcAft>
                <a:spcPts val="0"/>
              </a:spcAft>
              <a:buClr>
                <a:schemeClr val="lt1"/>
              </a:buClr>
              <a:buSzPts val="1400"/>
              <a:buChar char="■"/>
              <a:defRPr sz="1400">
                <a:solidFill>
                  <a:schemeClr val="lt1"/>
                </a:solidFill>
                <a:latin typeface="Quattrocento Sans"/>
                <a:ea typeface="Quattrocento Sans"/>
                <a:cs typeface="Quattrocento Sans"/>
                <a:sym typeface="Quattrocento Sans"/>
              </a:defRPr>
            </a:lvl3pPr>
            <a:lvl4pPr indent="-317500" lvl="3" marL="1828800" algn="ctr">
              <a:lnSpc>
                <a:spcPct val="90000"/>
              </a:lnSpc>
              <a:spcBef>
                <a:spcPts val="1200"/>
              </a:spcBef>
              <a:spcAft>
                <a:spcPts val="0"/>
              </a:spcAft>
              <a:buClr>
                <a:schemeClr val="lt1"/>
              </a:buClr>
              <a:buSzPts val="1400"/>
              <a:buChar char="●"/>
              <a:defRPr sz="1400">
                <a:solidFill>
                  <a:schemeClr val="lt1"/>
                </a:solidFill>
                <a:latin typeface="Quattrocento Sans"/>
                <a:ea typeface="Quattrocento Sans"/>
                <a:cs typeface="Quattrocento Sans"/>
                <a:sym typeface="Quattrocento Sans"/>
              </a:defRPr>
            </a:lvl4pPr>
            <a:lvl5pPr indent="-317500" lvl="4" marL="2286000" algn="ctr">
              <a:lnSpc>
                <a:spcPct val="90000"/>
              </a:lnSpc>
              <a:spcBef>
                <a:spcPts val="1200"/>
              </a:spcBef>
              <a:spcAft>
                <a:spcPts val="0"/>
              </a:spcAft>
              <a:buClr>
                <a:schemeClr val="lt1"/>
              </a:buClr>
              <a:buSzPts val="1400"/>
              <a:buChar char="○"/>
              <a:defRPr sz="1400">
                <a:solidFill>
                  <a:schemeClr val="lt1"/>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35" name="Google Shape;135;gd595688244_0_1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3F3F3F"/>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136" name="Shape 136"/>
        <p:cNvGrpSpPr/>
        <p:nvPr/>
      </p:nvGrpSpPr>
      <p:grpSpPr>
        <a:xfrm>
          <a:off x="0" y="0"/>
          <a:ext cx="0" cy="0"/>
          <a:chOff x="0" y="0"/>
          <a:chExt cx="0" cy="0"/>
        </a:xfrm>
      </p:grpSpPr>
      <p:sp>
        <p:nvSpPr>
          <p:cNvPr id="137" name="Google Shape;137;gd595688244_0_137"/>
          <p:cNvSpPr txBox="1"/>
          <p:nvPr>
            <p:ph type="title"/>
          </p:nvPr>
        </p:nvSpPr>
        <p:spPr>
          <a:xfrm>
            <a:off x="342900" y="284188"/>
            <a:ext cx="8450400" cy="3999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Clr>
                <a:srgbClr val="126688"/>
              </a:buClr>
              <a:buSzPts val="2700"/>
              <a:buFont typeface="Quattrocento Sans"/>
              <a:buNone/>
              <a:defRPr b="1" sz="2700">
                <a:solidFill>
                  <a:srgbClr val="126688"/>
                </a:solidFill>
                <a:latin typeface="Quattrocento Sans"/>
                <a:ea typeface="Quattrocento Sans"/>
                <a:cs typeface="Quattrocento Sans"/>
                <a:sym typeface="Quattrocento Sans"/>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138" name="Google Shape;138;gd595688244_0_137"/>
          <p:cNvPicPr preferRelativeResize="0"/>
          <p:nvPr/>
        </p:nvPicPr>
        <p:blipFill rotWithShape="1">
          <a:blip r:embed="rId2">
            <a:alphaModFix/>
          </a:blip>
          <a:srcRect b="22490" l="0" r="0" t="34205"/>
          <a:stretch/>
        </p:blipFill>
        <p:spPr>
          <a:xfrm>
            <a:off x="3126" y="1889879"/>
            <a:ext cx="9140875" cy="2581723"/>
          </a:xfrm>
          <a:prstGeom prst="rect">
            <a:avLst/>
          </a:prstGeom>
          <a:noFill/>
          <a:ln>
            <a:noFill/>
          </a:ln>
        </p:spPr>
      </p:pic>
      <p:sp>
        <p:nvSpPr>
          <p:cNvPr id="139" name="Google Shape;139;gd595688244_0_137"/>
          <p:cNvSpPr/>
          <p:nvPr/>
        </p:nvSpPr>
        <p:spPr>
          <a:xfrm>
            <a:off x="0" y="1885950"/>
            <a:ext cx="9144000" cy="2585700"/>
          </a:xfrm>
          <a:prstGeom prst="rect">
            <a:avLst/>
          </a:prstGeom>
          <a:solidFill>
            <a:srgbClr val="126688">
              <a:alpha val="89019"/>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0" name="Google Shape;140;gd595688244_0_137"/>
          <p:cNvSpPr/>
          <p:nvPr/>
        </p:nvSpPr>
        <p:spPr>
          <a:xfrm>
            <a:off x="1014743" y="4416505"/>
            <a:ext cx="987900" cy="101100"/>
          </a:xfrm>
          <a:prstGeom prst="roundRect">
            <a:avLst>
              <a:gd fmla="val 16667" name="adj"/>
            </a:avLst>
          </a:prstGeom>
          <a:solidFill>
            <a:srgbClr val="27FCC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1" name="Google Shape;141;gd595688244_0_137"/>
          <p:cNvSpPr/>
          <p:nvPr/>
        </p:nvSpPr>
        <p:spPr>
          <a:xfrm>
            <a:off x="4064083" y="4416505"/>
            <a:ext cx="987900" cy="101100"/>
          </a:xfrm>
          <a:prstGeom prst="roundRect">
            <a:avLst>
              <a:gd fmla="val 16667" name="adj"/>
            </a:avLst>
          </a:prstGeom>
          <a:solidFill>
            <a:srgbClr val="27FCC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42" name="Google Shape;142;gd595688244_0_137"/>
          <p:cNvSpPr/>
          <p:nvPr/>
        </p:nvSpPr>
        <p:spPr>
          <a:xfrm>
            <a:off x="7113421" y="4416505"/>
            <a:ext cx="987900" cy="101100"/>
          </a:xfrm>
          <a:prstGeom prst="roundRect">
            <a:avLst>
              <a:gd fmla="val 16667" name="adj"/>
            </a:avLst>
          </a:prstGeom>
          <a:solidFill>
            <a:srgbClr val="27FCC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43" name="Google Shape;143;gd595688244_0_137"/>
          <p:cNvCxnSpPr/>
          <p:nvPr/>
        </p:nvCxnSpPr>
        <p:spPr>
          <a:xfrm>
            <a:off x="3011960" y="2228851"/>
            <a:ext cx="0" cy="1862700"/>
          </a:xfrm>
          <a:prstGeom prst="straightConnector1">
            <a:avLst/>
          </a:prstGeom>
          <a:noFill/>
          <a:ln cap="flat" cmpd="sng" w="15875">
            <a:solidFill>
              <a:srgbClr val="F2F2F2">
                <a:alpha val="25098"/>
              </a:srgbClr>
            </a:solidFill>
            <a:prstDash val="solid"/>
            <a:miter lim="800000"/>
            <a:headEnd len="sm" w="sm" type="none"/>
            <a:tailEnd len="sm" w="sm" type="none"/>
          </a:ln>
        </p:spPr>
      </p:cxnSp>
      <p:cxnSp>
        <p:nvCxnSpPr>
          <p:cNvPr id="144" name="Google Shape;144;gd595688244_0_137"/>
          <p:cNvCxnSpPr/>
          <p:nvPr/>
        </p:nvCxnSpPr>
        <p:spPr>
          <a:xfrm>
            <a:off x="6107327" y="2228851"/>
            <a:ext cx="0" cy="1862700"/>
          </a:xfrm>
          <a:prstGeom prst="straightConnector1">
            <a:avLst/>
          </a:prstGeom>
          <a:noFill/>
          <a:ln cap="flat" cmpd="sng" w="15875">
            <a:solidFill>
              <a:srgbClr val="F2F2F2">
                <a:alpha val="25098"/>
              </a:srgbClr>
            </a:solidFill>
            <a:prstDash val="solid"/>
            <a:miter lim="800000"/>
            <a:headEnd len="sm" w="sm" type="none"/>
            <a:tailEnd len="sm" w="sm" type="none"/>
          </a:ln>
        </p:spPr>
      </p:cxnSp>
      <p:sp>
        <p:nvSpPr>
          <p:cNvPr id="145" name="Google Shape;145;gd595688244_0_137"/>
          <p:cNvSpPr txBox="1"/>
          <p:nvPr/>
        </p:nvSpPr>
        <p:spPr>
          <a:xfrm>
            <a:off x="7548438" y="4869655"/>
            <a:ext cx="1224000" cy="27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chemeClr val="dk1"/>
                </a:solidFill>
                <a:latin typeface="Quattrocento Sans"/>
                <a:ea typeface="Quattrocento Sans"/>
                <a:cs typeface="Quattrocento Sans"/>
                <a:sym typeface="Quattrocento Sans"/>
              </a:rPr>
              <a:t>1  2  3  4  5  6  7  </a:t>
            </a:r>
            <a:fld id="{00000000-1234-1234-1234-123412341234}" type="slidenum">
              <a:rPr b="1" i="0" lang="en" sz="900" u="none" cap="none" strike="noStrike">
                <a:solidFill>
                  <a:srgbClr val="198AB7"/>
                </a:solidFill>
                <a:latin typeface="Quattrocento Sans"/>
                <a:ea typeface="Quattrocento Sans"/>
                <a:cs typeface="Quattrocento Sans"/>
                <a:sym typeface="Quattrocento Sans"/>
              </a:rPr>
              <a:t>‹#›</a:t>
            </a:fld>
            <a:r>
              <a:rPr b="0" i="0" lang="en" sz="800" u="none" cap="none" strike="noStrike">
                <a:solidFill>
                  <a:schemeClr val="dk1"/>
                </a:solidFill>
                <a:latin typeface="Quattrocento Sans"/>
                <a:ea typeface="Quattrocento Sans"/>
                <a:cs typeface="Quattrocento Sans"/>
                <a:sym typeface="Quattrocento Sans"/>
              </a:rPr>
              <a:t>  9  10</a:t>
            </a:r>
            <a:endParaRPr b="0" i="0" sz="1100" u="none" cap="none" strike="noStrike">
              <a:solidFill>
                <a:srgbClr val="000000"/>
              </a:solidFill>
              <a:latin typeface="Arial"/>
              <a:ea typeface="Arial"/>
              <a:cs typeface="Arial"/>
              <a:sym typeface="Arial"/>
            </a:endParaRPr>
          </a:p>
        </p:txBody>
      </p:sp>
      <p:cxnSp>
        <p:nvCxnSpPr>
          <p:cNvPr id="146" name="Google Shape;146;gd595688244_0_137"/>
          <p:cNvCxnSpPr/>
          <p:nvPr/>
        </p:nvCxnSpPr>
        <p:spPr>
          <a:xfrm>
            <a:off x="2009857" y="1496711"/>
            <a:ext cx="0" cy="308400"/>
          </a:xfrm>
          <a:prstGeom prst="straightConnector1">
            <a:avLst/>
          </a:prstGeom>
          <a:noFill/>
          <a:ln cap="flat" cmpd="sng" w="9525">
            <a:solidFill>
              <a:schemeClr val="lt1"/>
            </a:solidFill>
            <a:prstDash val="solid"/>
            <a:miter lim="800000"/>
            <a:headEnd len="sm" w="sm" type="none"/>
            <a:tailEnd len="sm" w="sm" type="none"/>
          </a:ln>
        </p:spPr>
      </p:cxnSp>
      <p:cxnSp>
        <p:nvCxnSpPr>
          <p:cNvPr id="147" name="Google Shape;147;gd595688244_0_137"/>
          <p:cNvCxnSpPr/>
          <p:nvPr/>
        </p:nvCxnSpPr>
        <p:spPr>
          <a:xfrm>
            <a:off x="5060201" y="1496711"/>
            <a:ext cx="0" cy="308400"/>
          </a:xfrm>
          <a:prstGeom prst="straightConnector1">
            <a:avLst/>
          </a:prstGeom>
          <a:noFill/>
          <a:ln cap="flat" cmpd="sng" w="9525">
            <a:solidFill>
              <a:schemeClr val="lt1"/>
            </a:solidFill>
            <a:prstDash val="solid"/>
            <a:miter lim="800000"/>
            <a:headEnd len="sm" w="sm" type="none"/>
            <a:tailEnd len="sm" w="sm" type="none"/>
          </a:ln>
        </p:spPr>
      </p:cxnSp>
      <p:cxnSp>
        <p:nvCxnSpPr>
          <p:cNvPr id="148" name="Google Shape;148;gd595688244_0_137"/>
          <p:cNvCxnSpPr/>
          <p:nvPr/>
        </p:nvCxnSpPr>
        <p:spPr>
          <a:xfrm>
            <a:off x="8117803" y="1496711"/>
            <a:ext cx="0" cy="308400"/>
          </a:xfrm>
          <a:prstGeom prst="straightConnector1">
            <a:avLst/>
          </a:prstGeom>
          <a:noFill/>
          <a:ln cap="flat" cmpd="sng" w="9525">
            <a:solidFill>
              <a:schemeClr val="lt1"/>
            </a:solidFill>
            <a:prstDash val="solid"/>
            <a:miter lim="800000"/>
            <a:headEnd len="sm" w="sm" type="none"/>
            <a:tailEnd len="sm" w="sm" type="none"/>
          </a:ln>
        </p:spPr>
      </p:cxnSp>
      <p:sp>
        <p:nvSpPr>
          <p:cNvPr id="149" name="Google Shape;149;gd595688244_0_137"/>
          <p:cNvSpPr/>
          <p:nvPr>
            <p:ph idx="2" type="pic"/>
          </p:nvPr>
        </p:nvSpPr>
        <p:spPr>
          <a:xfrm>
            <a:off x="2048521" y="1467716"/>
            <a:ext cx="579900" cy="377400"/>
          </a:xfrm>
          <a:prstGeom prst="rect">
            <a:avLst/>
          </a:prstGeom>
          <a:noFill/>
          <a:ln>
            <a:noFill/>
          </a:ln>
        </p:spPr>
        <p:txBody>
          <a:bodyPr anchorCtr="0" anchor="ctr" bIns="0" lIns="0" spcFirstLastPara="1" rIns="0" wrap="square" tIns="0">
            <a:noAutofit/>
          </a:bodyPr>
          <a:lstStyle>
            <a:lvl1pPr lvl="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9pPr>
          </a:lstStyle>
          <a:p/>
        </p:txBody>
      </p:sp>
      <p:sp>
        <p:nvSpPr>
          <p:cNvPr id="150" name="Google Shape;150;gd595688244_0_137"/>
          <p:cNvSpPr txBox="1"/>
          <p:nvPr>
            <p:ph idx="1" type="body"/>
          </p:nvPr>
        </p:nvSpPr>
        <p:spPr>
          <a:xfrm>
            <a:off x="527999" y="1617363"/>
            <a:ext cx="1349700" cy="145500"/>
          </a:xfrm>
          <a:prstGeom prst="rect">
            <a:avLst/>
          </a:prstGeom>
          <a:noFill/>
          <a:ln>
            <a:noFill/>
          </a:ln>
        </p:spPr>
        <p:txBody>
          <a:bodyPr anchorCtr="0" anchor="ctr" bIns="0" lIns="0" spcFirstLastPara="1" rIns="0" wrap="square" tIns="0">
            <a:spAutoFit/>
          </a:bodyPr>
          <a:lstStyle>
            <a:lvl1pPr indent="-228600" lvl="0" marL="457200" algn="ctr">
              <a:lnSpc>
                <a:spcPct val="90000"/>
              </a:lnSpc>
              <a:spcBef>
                <a:spcPts val="8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51" name="Google Shape;151;gd595688244_0_137"/>
          <p:cNvSpPr txBox="1"/>
          <p:nvPr>
            <p:ph idx="3" type="body"/>
          </p:nvPr>
        </p:nvSpPr>
        <p:spPr>
          <a:xfrm>
            <a:off x="3590004" y="1575283"/>
            <a:ext cx="1349700" cy="145500"/>
          </a:xfrm>
          <a:prstGeom prst="rect">
            <a:avLst/>
          </a:prstGeom>
          <a:noFill/>
          <a:ln>
            <a:noFill/>
          </a:ln>
        </p:spPr>
        <p:txBody>
          <a:bodyPr anchorCtr="0" anchor="ctr" bIns="0" lIns="0" spcFirstLastPara="1" rIns="0" wrap="square" tIns="0">
            <a:spAutoFit/>
          </a:bodyPr>
          <a:lstStyle>
            <a:lvl1pPr indent="-228600" lvl="0" marL="457200" algn="ctr">
              <a:lnSpc>
                <a:spcPct val="90000"/>
              </a:lnSpc>
              <a:spcBef>
                <a:spcPts val="8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52" name="Google Shape;152;gd595688244_0_137"/>
          <p:cNvSpPr txBox="1"/>
          <p:nvPr>
            <p:ph idx="4" type="body"/>
          </p:nvPr>
        </p:nvSpPr>
        <p:spPr>
          <a:xfrm>
            <a:off x="6611096" y="1575283"/>
            <a:ext cx="1349700" cy="145500"/>
          </a:xfrm>
          <a:prstGeom prst="rect">
            <a:avLst/>
          </a:prstGeom>
          <a:noFill/>
          <a:ln>
            <a:noFill/>
          </a:ln>
        </p:spPr>
        <p:txBody>
          <a:bodyPr anchorCtr="0" anchor="ctr" bIns="0" lIns="0" spcFirstLastPara="1" rIns="0" wrap="square" tIns="0">
            <a:spAutoFit/>
          </a:bodyPr>
          <a:lstStyle>
            <a:lvl1pPr indent="-228600" lvl="0" marL="457200" algn="ctr">
              <a:lnSpc>
                <a:spcPct val="90000"/>
              </a:lnSpc>
              <a:spcBef>
                <a:spcPts val="8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chemeClr val="lt1"/>
              </a:buClr>
              <a:buSzPts val="1100"/>
              <a:buNone/>
              <a:defRPr b="1" sz="1100">
                <a:solidFill>
                  <a:schemeClr val="lt1"/>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53" name="Google Shape;153;gd595688244_0_137"/>
          <p:cNvSpPr/>
          <p:nvPr>
            <p:ph idx="5" type="pic"/>
          </p:nvPr>
        </p:nvSpPr>
        <p:spPr>
          <a:xfrm>
            <a:off x="5138315" y="1467191"/>
            <a:ext cx="491100" cy="3999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4" name="Google Shape;154;gd595688244_0_137"/>
          <p:cNvSpPr/>
          <p:nvPr>
            <p:ph idx="6" type="pic"/>
          </p:nvPr>
        </p:nvSpPr>
        <p:spPr>
          <a:xfrm>
            <a:off x="8203250" y="1465592"/>
            <a:ext cx="491100" cy="3999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5" name="Google Shape;155;gd595688244_0_137"/>
          <p:cNvSpPr/>
          <p:nvPr>
            <p:ph idx="7" type="pic"/>
          </p:nvPr>
        </p:nvSpPr>
        <p:spPr>
          <a:xfrm>
            <a:off x="0" y="1885950"/>
            <a:ext cx="9147300" cy="25818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56" name="Google Shape;156;gd595688244_0_137"/>
          <p:cNvSpPr txBox="1"/>
          <p:nvPr>
            <p:ph idx="8" type="body"/>
          </p:nvPr>
        </p:nvSpPr>
        <p:spPr>
          <a:xfrm>
            <a:off x="342900" y="2893295"/>
            <a:ext cx="1799700" cy="323100"/>
          </a:xfrm>
          <a:prstGeom prst="rect">
            <a:avLst/>
          </a:prstGeom>
          <a:noFill/>
          <a:ln>
            <a:noFill/>
          </a:ln>
        </p:spPr>
        <p:txBody>
          <a:bodyPr anchorCtr="0" anchor="ctr" bIns="0" lIns="0" spcFirstLastPara="1" rIns="0" wrap="square" tIns="0">
            <a:spAutoFit/>
          </a:bodyPr>
          <a:lstStyle>
            <a:lvl1pPr indent="-228600" lvl="0" marL="457200" marR="0" algn="l">
              <a:lnSpc>
                <a:spcPct val="100000"/>
              </a:lnSpc>
              <a:spcBef>
                <a:spcPts val="0"/>
              </a:spcBef>
              <a:spcAft>
                <a:spcPts val="0"/>
              </a:spcAft>
              <a:buClr>
                <a:schemeClr val="lt1"/>
              </a:buClr>
              <a:buSzPts val="1100"/>
              <a:buFont typeface="Arial"/>
              <a:buNone/>
              <a:defRPr sz="1100">
                <a:solidFill>
                  <a:schemeClr val="lt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1200"/>
              </a:spcBef>
              <a:spcAft>
                <a:spcPts val="0"/>
              </a:spcAft>
              <a:buClr>
                <a:schemeClr val="dk1"/>
              </a:buClr>
              <a:buSzPts val="900"/>
              <a:buNone/>
              <a:defRPr sz="900"/>
            </a:lvl3pPr>
            <a:lvl4pPr indent="-228600" lvl="3" marL="1828800" algn="l">
              <a:lnSpc>
                <a:spcPct val="90000"/>
              </a:lnSpc>
              <a:spcBef>
                <a:spcPts val="1200"/>
              </a:spcBef>
              <a:spcAft>
                <a:spcPts val="0"/>
              </a:spcAft>
              <a:buClr>
                <a:schemeClr val="dk1"/>
              </a:buClr>
              <a:buSzPts val="800"/>
              <a:buNone/>
              <a:defRPr sz="800"/>
            </a:lvl4pPr>
            <a:lvl5pPr indent="-228600" lvl="4" marL="2286000" algn="l">
              <a:lnSpc>
                <a:spcPct val="90000"/>
              </a:lnSpc>
              <a:spcBef>
                <a:spcPts val="1200"/>
              </a:spcBef>
              <a:spcAft>
                <a:spcPts val="0"/>
              </a:spcAft>
              <a:buClr>
                <a:schemeClr val="dk1"/>
              </a:buClr>
              <a:buSzPts val="800"/>
              <a:buNone/>
              <a:defRPr sz="800"/>
            </a:lvl5pPr>
            <a:lvl6pPr indent="-228600" lvl="5" marL="2743200" algn="l">
              <a:lnSpc>
                <a:spcPct val="90000"/>
              </a:lnSpc>
              <a:spcBef>
                <a:spcPts val="1200"/>
              </a:spcBef>
              <a:spcAft>
                <a:spcPts val="0"/>
              </a:spcAft>
              <a:buClr>
                <a:schemeClr val="dk1"/>
              </a:buClr>
              <a:buSzPts val="800"/>
              <a:buNone/>
              <a:defRPr sz="800"/>
            </a:lvl6pPr>
            <a:lvl7pPr indent="-228600" lvl="6" marL="3200400" algn="l">
              <a:lnSpc>
                <a:spcPct val="90000"/>
              </a:lnSpc>
              <a:spcBef>
                <a:spcPts val="1200"/>
              </a:spcBef>
              <a:spcAft>
                <a:spcPts val="0"/>
              </a:spcAft>
              <a:buClr>
                <a:schemeClr val="dk1"/>
              </a:buClr>
              <a:buSzPts val="800"/>
              <a:buNone/>
              <a:defRPr sz="800"/>
            </a:lvl7pPr>
            <a:lvl8pPr indent="-228600" lvl="7" marL="3657600" algn="l">
              <a:lnSpc>
                <a:spcPct val="90000"/>
              </a:lnSpc>
              <a:spcBef>
                <a:spcPts val="1200"/>
              </a:spcBef>
              <a:spcAft>
                <a:spcPts val="0"/>
              </a:spcAft>
              <a:buClr>
                <a:schemeClr val="dk1"/>
              </a:buClr>
              <a:buSzPts val="800"/>
              <a:buNone/>
              <a:defRPr sz="800"/>
            </a:lvl8pPr>
            <a:lvl9pPr indent="-228600" lvl="8" marL="4114800" algn="l">
              <a:lnSpc>
                <a:spcPct val="90000"/>
              </a:lnSpc>
              <a:spcBef>
                <a:spcPts val="1200"/>
              </a:spcBef>
              <a:spcAft>
                <a:spcPts val="1200"/>
              </a:spcAft>
              <a:buClr>
                <a:schemeClr val="dk1"/>
              </a:buClr>
              <a:buSzPts val="800"/>
              <a:buNone/>
              <a:defRPr sz="800"/>
            </a:lvl9pPr>
          </a:lstStyle>
          <a:p/>
        </p:txBody>
      </p:sp>
      <p:sp>
        <p:nvSpPr>
          <p:cNvPr id="157" name="Google Shape;157;gd595688244_0_137"/>
          <p:cNvSpPr txBox="1"/>
          <p:nvPr>
            <p:ph idx="9" type="body"/>
          </p:nvPr>
        </p:nvSpPr>
        <p:spPr>
          <a:xfrm>
            <a:off x="3392239" y="2917717"/>
            <a:ext cx="1783200" cy="274200"/>
          </a:xfrm>
          <a:prstGeom prst="rect">
            <a:avLst/>
          </a:prstGeom>
          <a:noFill/>
          <a:ln>
            <a:noFill/>
          </a:ln>
        </p:spPr>
        <p:txBody>
          <a:bodyPr anchorCtr="0" anchor="t" bIns="0" lIns="0" spcFirstLastPara="1" rIns="0" wrap="square" tIns="0">
            <a:noAutofit/>
          </a:bodyPr>
          <a:lstStyle>
            <a:lvl1pPr indent="-298450" lvl="0" marL="457200" algn="l">
              <a:lnSpc>
                <a:spcPct val="90000"/>
              </a:lnSpc>
              <a:spcBef>
                <a:spcPts val="800"/>
              </a:spcBef>
              <a:spcAft>
                <a:spcPts val="0"/>
              </a:spcAft>
              <a:buClr>
                <a:schemeClr val="lt1"/>
              </a:buClr>
              <a:buSzPts val="1100"/>
              <a:buChar char="●"/>
              <a:defRPr sz="1100">
                <a:solidFill>
                  <a:schemeClr val="lt1"/>
                </a:solidFill>
                <a:latin typeface="Quattrocento Sans"/>
                <a:ea typeface="Quattrocento Sans"/>
                <a:cs typeface="Quattrocento Sans"/>
                <a:sym typeface="Quattrocento Sans"/>
              </a:defRPr>
            </a:lvl1pPr>
            <a:lvl2pPr indent="-266700" lvl="1" marL="914400" algn="l">
              <a:lnSpc>
                <a:spcPct val="90000"/>
              </a:lnSpc>
              <a:spcBef>
                <a:spcPts val="1200"/>
              </a:spcBef>
              <a:spcAft>
                <a:spcPts val="0"/>
              </a:spcAft>
              <a:buClr>
                <a:schemeClr val="dk1"/>
              </a:buClr>
              <a:buSzPts val="600"/>
              <a:buChar char="○"/>
              <a:defRPr sz="600"/>
            </a:lvl2pPr>
            <a:lvl3pPr indent="-266700" lvl="2" marL="1371600" algn="l">
              <a:lnSpc>
                <a:spcPct val="90000"/>
              </a:lnSpc>
              <a:spcBef>
                <a:spcPts val="1200"/>
              </a:spcBef>
              <a:spcAft>
                <a:spcPts val="0"/>
              </a:spcAft>
              <a:buClr>
                <a:schemeClr val="dk1"/>
              </a:buClr>
              <a:buSzPts val="600"/>
              <a:buChar char="■"/>
              <a:defRPr sz="600"/>
            </a:lvl3pPr>
            <a:lvl4pPr indent="-266700" lvl="3" marL="1828800" algn="l">
              <a:lnSpc>
                <a:spcPct val="90000"/>
              </a:lnSpc>
              <a:spcBef>
                <a:spcPts val="1200"/>
              </a:spcBef>
              <a:spcAft>
                <a:spcPts val="0"/>
              </a:spcAft>
              <a:buClr>
                <a:schemeClr val="dk1"/>
              </a:buClr>
              <a:buSzPts val="600"/>
              <a:buChar char="●"/>
              <a:defRPr sz="600"/>
            </a:lvl4pPr>
            <a:lvl5pPr indent="-266700" lvl="4" marL="2286000" algn="l">
              <a:lnSpc>
                <a:spcPct val="90000"/>
              </a:lnSpc>
              <a:spcBef>
                <a:spcPts val="1200"/>
              </a:spcBef>
              <a:spcAft>
                <a:spcPts val="0"/>
              </a:spcAft>
              <a:buClr>
                <a:schemeClr val="dk1"/>
              </a:buClr>
              <a:buSzPts val="600"/>
              <a:buChar char="○"/>
              <a:defRPr sz="600"/>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58" name="Google Shape;158;gd595688244_0_137"/>
          <p:cNvSpPr txBox="1"/>
          <p:nvPr>
            <p:ph idx="13" type="body"/>
          </p:nvPr>
        </p:nvSpPr>
        <p:spPr>
          <a:xfrm>
            <a:off x="6440805" y="2917717"/>
            <a:ext cx="1783200" cy="274200"/>
          </a:xfrm>
          <a:prstGeom prst="rect">
            <a:avLst/>
          </a:prstGeom>
          <a:noFill/>
          <a:ln>
            <a:noFill/>
          </a:ln>
        </p:spPr>
        <p:txBody>
          <a:bodyPr anchorCtr="0" anchor="t" bIns="0" lIns="0" spcFirstLastPara="1" rIns="0" wrap="square" tIns="0">
            <a:noAutofit/>
          </a:bodyPr>
          <a:lstStyle>
            <a:lvl1pPr indent="-298450" lvl="0" marL="457200" algn="l">
              <a:lnSpc>
                <a:spcPct val="90000"/>
              </a:lnSpc>
              <a:spcBef>
                <a:spcPts val="800"/>
              </a:spcBef>
              <a:spcAft>
                <a:spcPts val="0"/>
              </a:spcAft>
              <a:buClr>
                <a:schemeClr val="lt1"/>
              </a:buClr>
              <a:buSzPts val="1100"/>
              <a:buChar char="●"/>
              <a:defRPr sz="1100">
                <a:solidFill>
                  <a:schemeClr val="lt1"/>
                </a:solidFill>
                <a:latin typeface="Quattrocento Sans"/>
                <a:ea typeface="Quattrocento Sans"/>
                <a:cs typeface="Quattrocento Sans"/>
                <a:sym typeface="Quattrocento Sans"/>
              </a:defRPr>
            </a:lvl1pPr>
            <a:lvl2pPr indent="-266700" lvl="1" marL="914400" algn="l">
              <a:lnSpc>
                <a:spcPct val="90000"/>
              </a:lnSpc>
              <a:spcBef>
                <a:spcPts val="1200"/>
              </a:spcBef>
              <a:spcAft>
                <a:spcPts val="0"/>
              </a:spcAft>
              <a:buClr>
                <a:schemeClr val="dk1"/>
              </a:buClr>
              <a:buSzPts val="600"/>
              <a:buChar char="○"/>
              <a:defRPr sz="600"/>
            </a:lvl2pPr>
            <a:lvl3pPr indent="-266700" lvl="2" marL="1371600" algn="l">
              <a:lnSpc>
                <a:spcPct val="90000"/>
              </a:lnSpc>
              <a:spcBef>
                <a:spcPts val="1200"/>
              </a:spcBef>
              <a:spcAft>
                <a:spcPts val="0"/>
              </a:spcAft>
              <a:buClr>
                <a:schemeClr val="dk1"/>
              </a:buClr>
              <a:buSzPts val="600"/>
              <a:buChar char="■"/>
              <a:defRPr sz="600"/>
            </a:lvl3pPr>
            <a:lvl4pPr indent="-266700" lvl="3" marL="1828800" algn="l">
              <a:lnSpc>
                <a:spcPct val="90000"/>
              </a:lnSpc>
              <a:spcBef>
                <a:spcPts val="1200"/>
              </a:spcBef>
              <a:spcAft>
                <a:spcPts val="0"/>
              </a:spcAft>
              <a:buClr>
                <a:schemeClr val="dk1"/>
              </a:buClr>
              <a:buSzPts val="600"/>
              <a:buChar char="●"/>
              <a:defRPr sz="600"/>
            </a:lvl4pPr>
            <a:lvl5pPr indent="-266700" lvl="4" marL="2286000" algn="l">
              <a:lnSpc>
                <a:spcPct val="90000"/>
              </a:lnSpc>
              <a:spcBef>
                <a:spcPts val="1200"/>
              </a:spcBef>
              <a:spcAft>
                <a:spcPts val="0"/>
              </a:spcAft>
              <a:buClr>
                <a:schemeClr val="dk1"/>
              </a:buClr>
              <a:buSzPts val="600"/>
              <a:buChar char="○"/>
              <a:defRPr sz="600"/>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cxnSp>
        <p:nvCxnSpPr>
          <p:cNvPr id="159" name="Google Shape;159;gd595688244_0_137"/>
          <p:cNvCxnSpPr/>
          <p:nvPr/>
        </p:nvCxnSpPr>
        <p:spPr>
          <a:xfrm>
            <a:off x="4319073" y="980212"/>
            <a:ext cx="505800" cy="0"/>
          </a:xfrm>
          <a:prstGeom prst="straightConnector1">
            <a:avLst/>
          </a:prstGeom>
          <a:noFill/>
          <a:ln cap="flat" cmpd="sng" w="25400">
            <a:solidFill>
              <a:srgbClr val="03E7B1"/>
            </a:solidFill>
            <a:prstDash val="solid"/>
            <a:miter lim="800000"/>
            <a:headEnd len="sm" w="sm" type="none"/>
            <a:tailEnd len="sm" w="sm" type="none"/>
          </a:ln>
        </p:spPr>
      </p:cxnSp>
      <p:sp>
        <p:nvSpPr>
          <p:cNvPr id="160" name="Google Shape;160;gd595688244_0_1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161" name="Shape 161"/>
        <p:cNvGrpSpPr/>
        <p:nvPr/>
      </p:nvGrpSpPr>
      <p:grpSpPr>
        <a:xfrm>
          <a:off x="0" y="0"/>
          <a:ext cx="0" cy="0"/>
          <a:chOff x="0" y="0"/>
          <a:chExt cx="0" cy="0"/>
        </a:xfrm>
      </p:grpSpPr>
      <p:pic>
        <p:nvPicPr>
          <p:cNvPr id="162" name="Google Shape;162;gd595688244_0_162"/>
          <p:cNvPicPr preferRelativeResize="0"/>
          <p:nvPr/>
        </p:nvPicPr>
        <p:blipFill rotWithShape="1">
          <a:blip r:embed="rId2">
            <a:alphaModFix/>
          </a:blip>
          <a:srcRect b="0" l="14088" r="10609" t="14080"/>
          <a:stretch/>
        </p:blipFill>
        <p:spPr>
          <a:xfrm>
            <a:off x="0" y="-1"/>
            <a:ext cx="4514849" cy="5143500"/>
          </a:xfrm>
          <a:prstGeom prst="rect">
            <a:avLst/>
          </a:prstGeom>
          <a:noFill/>
          <a:ln>
            <a:noFill/>
          </a:ln>
        </p:spPr>
      </p:pic>
      <p:sp>
        <p:nvSpPr>
          <p:cNvPr id="163" name="Google Shape;163;gd595688244_0_162"/>
          <p:cNvSpPr/>
          <p:nvPr/>
        </p:nvSpPr>
        <p:spPr>
          <a:xfrm>
            <a:off x="1" y="1"/>
            <a:ext cx="4518300" cy="5157600"/>
          </a:xfrm>
          <a:prstGeom prst="round2SameRect">
            <a:avLst>
              <a:gd fmla="val 0" name="adj1"/>
              <a:gd fmla="val 0" name="adj2"/>
            </a:avLst>
          </a:prstGeom>
          <a:gradFill>
            <a:gsLst>
              <a:gs pos="0">
                <a:srgbClr val="126688"/>
              </a:gs>
              <a:gs pos="88000">
                <a:srgbClr val="28DBD3">
                  <a:alpha val="72156"/>
                </a:srgbClr>
              </a:gs>
              <a:gs pos="100000">
                <a:srgbClr val="28DBD3">
                  <a:alpha val="72156"/>
                </a:srgbClr>
              </a:gs>
            </a:gsLst>
            <a:lin ang="16200038"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164" name="Google Shape;164;gd595688244_0_162"/>
          <p:cNvCxnSpPr/>
          <p:nvPr/>
        </p:nvCxnSpPr>
        <p:spPr>
          <a:xfrm>
            <a:off x="3150635" y="1559884"/>
            <a:ext cx="311400" cy="0"/>
          </a:xfrm>
          <a:prstGeom prst="straightConnector1">
            <a:avLst/>
          </a:prstGeom>
          <a:noFill/>
          <a:ln cap="flat" cmpd="sng" w="88900">
            <a:solidFill>
              <a:srgbClr val="27FCC9"/>
            </a:solidFill>
            <a:prstDash val="solid"/>
            <a:miter lim="800000"/>
            <a:headEnd len="sm" w="sm" type="none"/>
            <a:tailEnd len="sm" w="sm" type="none"/>
          </a:ln>
        </p:spPr>
      </p:cxnSp>
      <p:cxnSp>
        <p:nvCxnSpPr>
          <p:cNvPr id="165" name="Google Shape;165;gd595688244_0_162"/>
          <p:cNvCxnSpPr/>
          <p:nvPr/>
        </p:nvCxnSpPr>
        <p:spPr>
          <a:xfrm>
            <a:off x="7380091" y="495509"/>
            <a:ext cx="0" cy="852900"/>
          </a:xfrm>
          <a:prstGeom prst="straightConnector1">
            <a:avLst/>
          </a:prstGeom>
          <a:noFill/>
          <a:ln cap="flat" cmpd="sng" w="9525">
            <a:solidFill>
              <a:srgbClr val="D8D8D8"/>
            </a:solidFill>
            <a:prstDash val="solid"/>
            <a:miter lim="800000"/>
            <a:headEnd len="sm" w="sm" type="none"/>
            <a:tailEnd len="sm" w="sm" type="none"/>
          </a:ln>
        </p:spPr>
      </p:cxnSp>
      <p:pic>
        <p:nvPicPr>
          <p:cNvPr id="166" name="Google Shape;166;gd595688244_0_162"/>
          <p:cNvPicPr preferRelativeResize="0"/>
          <p:nvPr/>
        </p:nvPicPr>
        <p:blipFill rotWithShape="1">
          <a:blip r:embed="rId3">
            <a:alphaModFix/>
          </a:blip>
          <a:srcRect b="0" l="50526" r="0" t="11087"/>
          <a:stretch/>
        </p:blipFill>
        <p:spPr>
          <a:xfrm>
            <a:off x="-20024" y="93945"/>
            <a:ext cx="3702677" cy="5063552"/>
          </a:xfrm>
          <a:prstGeom prst="rect">
            <a:avLst/>
          </a:prstGeom>
          <a:noFill/>
          <a:ln>
            <a:noFill/>
          </a:ln>
        </p:spPr>
      </p:pic>
      <p:sp>
        <p:nvSpPr>
          <p:cNvPr id="167" name="Google Shape;167;gd595688244_0_162"/>
          <p:cNvSpPr txBox="1"/>
          <p:nvPr>
            <p:ph idx="1" type="body"/>
          </p:nvPr>
        </p:nvSpPr>
        <p:spPr>
          <a:xfrm>
            <a:off x="3133976" y="614938"/>
            <a:ext cx="3702600" cy="685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rgbClr val="0E4E68"/>
              </a:buClr>
              <a:buSzPts val="2700"/>
              <a:buNone/>
              <a:defRPr b="1" sz="2700">
                <a:solidFill>
                  <a:srgbClr val="0E4E68"/>
                </a:solidFill>
                <a:latin typeface="Quattrocento Sans"/>
                <a:ea typeface="Quattrocento Sans"/>
                <a:cs typeface="Quattrocento Sans"/>
                <a:sym typeface="Quattrocento Sans"/>
              </a:defRPr>
            </a:lvl1pPr>
            <a:lvl2pPr indent="-266700" lvl="1" marL="914400" algn="l">
              <a:lnSpc>
                <a:spcPct val="90000"/>
              </a:lnSpc>
              <a:spcBef>
                <a:spcPts val="1200"/>
              </a:spcBef>
              <a:spcAft>
                <a:spcPts val="0"/>
              </a:spcAft>
              <a:buClr>
                <a:schemeClr val="dk1"/>
              </a:buClr>
              <a:buSzPts val="600"/>
              <a:buChar char="○"/>
              <a:defRPr sz="600"/>
            </a:lvl2pPr>
            <a:lvl3pPr indent="-266700" lvl="2" marL="1371600" algn="l">
              <a:lnSpc>
                <a:spcPct val="90000"/>
              </a:lnSpc>
              <a:spcBef>
                <a:spcPts val="1200"/>
              </a:spcBef>
              <a:spcAft>
                <a:spcPts val="0"/>
              </a:spcAft>
              <a:buClr>
                <a:schemeClr val="dk1"/>
              </a:buClr>
              <a:buSzPts val="600"/>
              <a:buChar char="■"/>
              <a:defRPr sz="600"/>
            </a:lvl3pPr>
            <a:lvl4pPr indent="-266700" lvl="3" marL="1828800" algn="l">
              <a:lnSpc>
                <a:spcPct val="90000"/>
              </a:lnSpc>
              <a:spcBef>
                <a:spcPts val="1200"/>
              </a:spcBef>
              <a:spcAft>
                <a:spcPts val="0"/>
              </a:spcAft>
              <a:buClr>
                <a:schemeClr val="dk1"/>
              </a:buClr>
              <a:buSzPts val="600"/>
              <a:buChar char="●"/>
              <a:defRPr sz="600"/>
            </a:lvl4pPr>
            <a:lvl5pPr indent="-266700" lvl="4" marL="2286000" algn="l">
              <a:lnSpc>
                <a:spcPct val="90000"/>
              </a:lnSpc>
              <a:spcBef>
                <a:spcPts val="1200"/>
              </a:spcBef>
              <a:spcAft>
                <a:spcPts val="0"/>
              </a:spcAft>
              <a:buClr>
                <a:schemeClr val="dk1"/>
              </a:buClr>
              <a:buSzPts val="600"/>
              <a:buChar char="○"/>
              <a:defRPr sz="600"/>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68" name="Google Shape;168;gd595688244_0_162"/>
          <p:cNvSpPr/>
          <p:nvPr>
            <p:ph idx="2" type="pic"/>
          </p:nvPr>
        </p:nvSpPr>
        <p:spPr>
          <a:xfrm>
            <a:off x="7648826" y="614938"/>
            <a:ext cx="1123800" cy="6858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700"/>
              <a:buFont typeface="Arial"/>
              <a:buChar char="•"/>
              <a:defRPr b="0" i="0" sz="7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69" name="Google Shape;169;gd595688244_0_162"/>
          <p:cNvSpPr txBox="1"/>
          <p:nvPr>
            <p:ph idx="3" type="body"/>
          </p:nvPr>
        </p:nvSpPr>
        <p:spPr>
          <a:xfrm>
            <a:off x="4337447" y="1902093"/>
            <a:ext cx="3649200" cy="4116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chemeClr val="dk1"/>
              </a:buClr>
              <a:buSzPts val="600"/>
              <a:buFont typeface="Quattrocento Sans"/>
              <a:buNone/>
              <a:defRPr sz="600"/>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70" name="Google Shape;170;gd595688244_0_162"/>
          <p:cNvSpPr/>
          <p:nvPr>
            <p:ph idx="4" type="pic"/>
          </p:nvPr>
        </p:nvSpPr>
        <p:spPr>
          <a:xfrm>
            <a:off x="0" y="13998"/>
            <a:ext cx="4515000" cy="51435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1" name="Google Shape;171;gd595688244_0_162"/>
          <p:cNvSpPr txBox="1"/>
          <p:nvPr>
            <p:ph idx="5" type="body"/>
          </p:nvPr>
        </p:nvSpPr>
        <p:spPr>
          <a:xfrm>
            <a:off x="4333875" y="2991632"/>
            <a:ext cx="3649200" cy="4116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72" name="Google Shape;172;gd595688244_0_162"/>
          <p:cNvSpPr txBox="1"/>
          <p:nvPr>
            <p:ph idx="6" type="body"/>
          </p:nvPr>
        </p:nvSpPr>
        <p:spPr>
          <a:xfrm>
            <a:off x="4332089" y="4081172"/>
            <a:ext cx="3649200" cy="4116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8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1pPr>
            <a:lvl2pPr indent="-228600" lvl="1" marL="9144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2pPr>
            <a:lvl3pPr indent="-228600" lvl="2" marL="13716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3pPr>
            <a:lvl4pPr indent="-228600" lvl="3" marL="18288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chemeClr val="lt1"/>
              </a:buClr>
              <a:buSzPts val="1200"/>
              <a:buFont typeface="Quattrocento Sans"/>
              <a:buNone/>
              <a:defRPr sz="1200">
                <a:solidFill>
                  <a:schemeClr val="lt1"/>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73" name="Google Shape;173;gd595688244_0_1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0E4E6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 name="Shape 14"/>
        <p:cNvGrpSpPr/>
        <p:nvPr/>
      </p:nvGrpSpPr>
      <p:grpSpPr>
        <a:xfrm>
          <a:off x="0" y="0"/>
          <a:ext cx="0" cy="0"/>
          <a:chOff x="0" y="0"/>
          <a:chExt cx="0" cy="0"/>
        </a:xfrm>
      </p:grpSpPr>
      <p:sp>
        <p:nvSpPr>
          <p:cNvPr id="15" name="Google Shape;15;gd595688244_0_59"/>
          <p:cNvSpPr txBox="1"/>
          <p:nvPr>
            <p:ph idx="1" type="body"/>
          </p:nvPr>
        </p:nvSpPr>
        <p:spPr>
          <a:xfrm>
            <a:off x="464344" y="950119"/>
            <a:ext cx="8215200" cy="3682500"/>
          </a:xfrm>
          <a:prstGeom prst="rect">
            <a:avLst/>
          </a:prstGeom>
          <a:noFill/>
          <a:ln>
            <a:noFill/>
          </a:ln>
        </p:spPr>
        <p:txBody>
          <a:bodyPr anchorCtr="0" anchor="t" bIns="0" lIns="0" spcFirstLastPara="1" rIns="0" wrap="square" tIns="0">
            <a:noAutofit/>
          </a:bodyPr>
          <a:lstStyle>
            <a:lvl1pPr indent="-304800" lvl="0" marL="457200" algn="l">
              <a:lnSpc>
                <a:spcPct val="90000"/>
              </a:lnSpc>
              <a:spcBef>
                <a:spcPts val="800"/>
              </a:spcBef>
              <a:spcAft>
                <a:spcPts val="0"/>
              </a:spcAft>
              <a:buClr>
                <a:srgbClr val="262626"/>
              </a:buClr>
              <a:buSzPts val="1200"/>
              <a:buChar char="●"/>
              <a:defRPr sz="1200">
                <a:solidFill>
                  <a:srgbClr val="262626"/>
                </a:solidFill>
              </a:defRPr>
            </a:lvl1pPr>
            <a:lvl2pPr indent="-298450" lvl="1" marL="914400" algn="l">
              <a:lnSpc>
                <a:spcPct val="90000"/>
              </a:lnSpc>
              <a:spcBef>
                <a:spcPts val="1200"/>
              </a:spcBef>
              <a:spcAft>
                <a:spcPts val="0"/>
              </a:spcAft>
              <a:buClr>
                <a:srgbClr val="262626"/>
              </a:buClr>
              <a:buSzPts val="1100"/>
              <a:buChar char="○"/>
              <a:defRPr sz="1100">
                <a:solidFill>
                  <a:srgbClr val="262626"/>
                </a:solidFill>
              </a:defRPr>
            </a:lvl2pPr>
            <a:lvl3pPr indent="-285750" lvl="2" marL="1371600" algn="l">
              <a:lnSpc>
                <a:spcPct val="90000"/>
              </a:lnSpc>
              <a:spcBef>
                <a:spcPts val="1200"/>
              </a:spcBef>
              <a:spcAft>
                <a:spcPts val="0"/>
              </a:spcAft>
              <a:buClr>
                <a:srgbClr val="262626"/>
              </a:buClr>
              <a:buSzPts val="900"/>
              <a:buChar char="■"/>
              <a:defRPr sz="900">
                <a:solidFill>
                  <a:srgbClr val="262626"/>
                </a:solidFill>
              </a:defRPr>
            </a:lvl3pPr>
            <a:lvl4pPr indent="-279400" lvl="3" marL="1828800" algn="l">
              <a:lnSpc>
                <a:spcPct val="90000"/>
              </a:lnSpc>
              <a:spcBef>
                <a:spcPts val="1200"/>
              </a:spcBef>
              <a:spcAft>
                <a:spcPts val="0"/>
              </a:spcAft>
              <a:buClr>
                <a:srgbClr val="262626"/>
              </a:buClr>
              <a:buSzPts val="800"/>
              <a:buChar char="●"/>
              <a:defRPr sz="800">
                <a:solidFill>
                  <a:srgbClr val="262626"/>
                </a:solidFill>
              </a:defRPr>
            </a:lvl4pPr>
            <a:lvl5pPr indent="-279400" lvl="4" marL="2286000" algn="l">
              <a:lnSpc>
                <a:spcPct val="90000"/>
              </a:lnSpc>
              <a:spcBef>
                <a:spcPts val="1200"/>
              </a:spcBef>
              <a:spcAft>
                <a:spcPts val="0"/>
              </a:spcAft>
              <a:buClr>
                <a:srgbClr val="262626"/>
              </a:buClr>
              <a:buSzPts val="800"/>
              <a:buChar char="○"/>
              <a:defRPr sz="800">
                <a:solidFill>
                  <a:srgbClr val="262626"/>
                </a:solidFill>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6" name="Google Shape;16;gd595688244_0_59"/>
          <p:cNvSpPr txBox="1"/>
          <p:nvPr>
            <p:ph idx="11" type="ftr"/>
          </p:nvPr>
        </p:nvSpPr>
        <p:spPr>
          <a:xfrm>
            <a:off x="914611" y="4843462"/>
            <a:ext cx="1683600" cy="1215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7" name="Google Shape;17;gd595688244_0_59"/>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lvl1pPr indent="0" lvl="0" marL="0" marR="0" algn="ctr">
              <a:lnSpc>
                <a:spcPct val="100000"/>
              </a:lnSpc>
              <a:spcBef>
                <a:spcPts val="0"/>
              </a:spcBef>
              <a:spcAft>
                <a:spcPts val="0"/>
              </a:spcAft>
              <a:buClr>
                <a:srgbClr val="000000"/>
              </a:buClr>
              <a:buSzPts val="900"/>
              <a:buFont typeface="Arial"/>
              <a:buNone/>
              <a:defRPr b="1" i="0" sz="900" u="none" cap="none" strike="noStrike">
                <a:solidFill>
                  <a:srgbClr val="262626"/>
                </a:solidFill>
                <a:latin typeface="Georgia"/>
                <a:ea typeface="Georgia"/>
                <a:cs typeface="Georgia"/>
                <a:sym typeface="Georgia"/>
              </a:defRPr>
            </a:lvl1pPr>
            <a:lvl2pPr indent="0" lvl="1" marL="0" marR="0" algn="ctr">
              <a:lnSpc>
                <a:spcPct val="100000"/>
              </a:lnSpc>
              <a:spcBef>
                <a:spcPts val="0"/>
              </a:spcBef>
              <a:spcAft>
                <a:spcPts val="0"/>
              </a:spcAft>
              <a:buClr>
                <a:srgbClr val="000000"/>
              </a:buClr>
              <a:buSzPts val="900"/>
              <a:buFont typeface="Arial"/>
              <a:buNone/>
              <a:defRPr b="1" i="0" sz="900" u="none" cap="none" strike="noStrike">
                <a:solidFill>
                  <a:srgbClr val="262626"/>
                </a:solidFill>
                <a:latin typeface="Georgia"/>
                <a:ea typeface="Georgia"/>
                <a:cs typeface="Georgia"/>
                <a:sym typeface="Georgia"/>
              </a:defRPr>
            </a:lvl2pPr>
            <a:lvl3pPr indent="0" lvl="2" marL="0" marR="0" algn="ctr">
              <a:lnSpc>
                <a:spcPct val="100000"/>
              </a:lnSpc>
              <a:spcBef>
                <a:spcPts val="0"/>
              </a:spcBef>
              <a:spcAft>
                <a:spcPts val="0"/>
              </a:spcAft>
              <a:buClr>
                <a:srgbClr val="000000"/>
              </a:buClr>
              <a:buSzPts val="900"/>
              <a:buFont typeface="Arial"/>
              <a:buNone/>
              <a:defRPr b="1" i="0" sz="900" u="none" cap="none" strike="noStrike">
                <a:solidFill>
                  <a:srgbClr val="262626"/>
                </a:solidFill>
                <a:latin typeface="Georgia"/>
                <a:ea typeface="Georgia"/>
                <a:cs typeface="Georgia"/>
                <a:sym typeface="Georgia"/>
              </a:defRPr>
            </a:lvl3pPr>
            <a:lvl4pPr indent="0" lvl="3" marL="0" marR="0" algn="ctr">
              <a:lnSpc>
                <a:spcPct val="100000"/>
              </a:lnSpc>
              <a:spcBef>
                <a:spcPts val="0"/>
              </a:spcBef>
              <a:spcAft>
                <a:spcPts val="0"/>
              </a:spcAft>
              <a:buClr>
                <a:srgbClr val="000000"/>
              </a:buClr>
              <a:buSzPts val="900"/>
              <a:buFont typeface="Arial"/>
              <a:buNone/>
              <a:defRPr b="1" i="0" sz="900" u="none" cap="none" strike="noStrike">
                <a:solidFill>
                  <a:srgbClr val="262626"/>
                </a:solidFill>
                <a:latin typeface="Georgia"/>
                <a:ea typeface="Georgia"/>
                <a:cs typeface="Georgia"/>
                <a:sym typeface="Georgia"/>
              </a:defRPr>
            </a:lvl4pPr>
            <a:lvl5pPr indent="0" lvl="4" marL="0" marR="0" algn="ctr">
              <a:lnSpc>
                <a:spcPct val="100000"/>
              </a:lnSpc>
              <a:spcBef>
                <a:spcPts val="0"/>
              </a:spcBef>
              <a:spcAft>
                <a:spcPts val="0"/>
              </a:spcAft>
              <a:buClr>
                <a:srgbClr val="000000"/>
              </a:buClr>
              <a:buSzPts val="900"/>
              <a:buFont typeface="Arial"/>
              <a:buNone/>
              <a:defRPr b="1" i="0" sz="900" u="none" cap="none" strike="noStrike">
                <a:solidFill>
                  <a:srgbClr val="262626"/>
                </a:solidFill>
                <a:latin typeface="Georgia"/>
                <a:ea typeface="Georgia"/>
                <a:cs typeface="Georgia"/>
                <a:sym typeface="Georgia"/>
              </a:defRPr>
            </a:lvl5pPr>
            <a:lvl6pPr indent="0" lvl="5" marL="0" marR="0" algn="ctr">
              <a:lnSpc>
                <a:spcPct val="100000"/>
              </a:lnSpc>
              <a:spcBef>
                <a:spcPts val="0"/>
              </a:spcBef>
              <a:spcAft>
                <a:spcPts val="0"/>
              </a:spcAft>
              <a:buClr>
                <a:srgbClr val="000000"/>
              </a:buClr>
              <a:buSzPts val="900"/>
              <a:buFont typeface="Arial"/>
              <a:buNone/>
              <a:defRPr b="1" i="0" sz="900" u="none" cap="none" strike="noStrike">
                <a:solidFill>
                  <a:srgbClr val="262626"/>
                </a:solidFill>
                <a:latin typeface="Georgia"/>
                <a:ea typeface="Georgia"/>
                <a:cs typeface="Georgia"/>
                <a:sym typeface="Georgia"/>
              </a:defRPr>
            </a:lvl6pPr>
            <a:lvl7pPr indent="0" lvl="6" marL="0" marR="0" algn="ctr">
              <a:lnSpc>
                <a:spcPct val="100000"/>
              </a:lnSpc>
              <a:spcBef>
                <a:spcPts val="0"/>
              </a:spcBef>
              <a:spcAft>
                <a:spcPts val="0"/>
              </a:spcAft>
              <a:buClr>
                <a:srgbClr val="000000"/>
              </a:buClr>
              <a:buSzPts val="900"/>
              <a:buFont typeface="Arial"/>
              <a:buNone/>
              <a:defRPr b="1" i="0" sz="900" u="none" cap="none" strike="noStrike">
                <a:solidFill>
                  <a:srgbClr val="262626"/>
                </a:solidFill>
                <a:latin typeface="Georgia"/>
                <a:ea typeface="Georgia"/>
                <a:cs typeface="Georgia"/>
                <a:sym typeface="Georgia"/>
              </a:defRPr>
            </a:lvl7pPr>
            <a:lvl8pPr indent="0" lvl="7" marL="0" marR="0" algn="ctr">
              <a:lnSpc>
                <a:spcPct val="100000"/>
              </a:lnSpc>
              <a:spcBef>
                <a:spcPts val="0"/>
              </a:spcBef>
              <a:spcAft>
                <a:spcPts val="0"/>
              </a:spcAft>
              <a:buClr>
                <a:srgbClr val="000000"/>
              </a:buClr>
              <a:buSzPts val="900"/>
              <a:buFont typeface="Arial"/>
              <a:buNone/>
              <a:defRPr b="1" i="0" sz="900" u="none" cap="none" strike="noStrike">
                <a:solidFill>
                  <a:srgbClr val="262626"/>
                </a:solidFill>
                <a:latin typeface="Georgia"/>
                <a:ea typeface="Georgia"/>
                <a:cs typeface="Georgia"/>
                <a:sym typeface="Georgia"/>
              </a:defRPr>
            </a:lvl8pPr>
            <a:lvl9pPr indent="0" lvl="8" marL="0" marR="0" algn="ctr">
              <a:lnSpc>
                <a:spcPct val="100000"/>
              </a:lnSpc>
              <a:spcBef>
                <a:spcPts val="0"/>
              </a:spcBef>
              <a:spcAft>
                <a:spcPts val="0"/>
              </a:spcAft>
              <a:buClr>
                <a:srgbClr val="000000"/>
              </a:buClr>
              <a:buSzPts val="900"/>
              <a:buFont typeface="Arial"/>
              <a:buNone/>
              <a:defRPr b="1" i="0" sz="900" u="none" cap="none" strike="noStrike">
                <a:solidFill>
                  <a:srgbClr val="262626"/>
                </a:solidFill>
                <a:latin typeface="Georgia"/>
                <a:ea typeface="Georgia"/>
                <a:cs typeface="Georgia"/>
                <a:sym typeface="Georgia"/>
              </a:defRPr>
            </a:lvl9pPr>
          </a:lstStyle>
          <a:p>
            <a:pPr indent="0" lvl="0" marL="0" rtl="0" algn="ctr">
              <a:spcBef>
                <a:spcPts val="0"/>
              </a:spcBef>
              <a:spcAft>
                <a:spcPts val="0"/>
              </a:spcAft>
              <a:buNone/>
            </a:pPr>
            <a:fld id="{00000000-1234-1234-1234-123412341234}" type="slidenum">
              <a:rPr lang="en"/>
              <a:t>‹#›</a:t>
            </a:fld>
            <a:endParaRPr/>
          </a:p>
        </p:txBody>
      </p:sp>
      <p:sp>
        <p:nvSpPr>
          <p:cNvPr id="18" name="Google Shape;18;gd595688244_0_59"/>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rgbClr val="262626"/>
              </a:buClr>
              <a:buSzPts val="2100"/>
              <a:buFont typeface="Georgia"/>
              <a:buNone/>
              <a:defRPr b="1" sz="2100">
                <a:solidFill>
                  <a:srgbClr val="262626"/>
                </a:solidFill>
                <a:latin typeface="Georgia"/>
                <a:ea typeface="Georgia"/>
                <a:cs typeface="Georgia"/>
                <a:sym typeface="Georgia"/>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cxnSp>
        <p:nvCxnSpPr>
          <p:cNvPr id="19" name="Google Shape;19;gd595688244_0_59"/>
          <p:cNvCxnSpPr/>
          <p:nvPr/>
        </p:nvCxnSpPr>
        <p:spPr>
          <a:xfrm>
            <a:off x="808926" y="4817864"/>
            <a:ext cx="0" cy="172500"/>
          </a:xfrm>
          <a:prstGeom prst="straightConnector1">
            <a:avLst/>
          </a:prstGeom>
          <a:noFill/>
          <a:ln cap="flat" cmpd="sng" w="12700">
            <a:solidFill>
              <a:srgbClr val="0195BC"/>
            </a:solidFill>
            <a:prstDash val="solid"/>
            <a:miter lim="800000"/>
            <a:headEnd len="sm" w="sm" type="none"/>
            <a:tailEnd len="sm" w="sm" type="none"/>
          </a:ln>
        </p:spPr>
      </p:cxnSp>
      <p:grpSp>
        <p:nvGrpSpPr>
          <p:cNvPr id="20" name="Google Shape;20;gd595688244_0_59"/>
          <p:cNvGrpSpPr/>
          <p:nvPr/>
        </p:nvGrpSpPr>
        <p:grpSpPr>
          <a:xfrm>
            <a:off x="457227" y="717947"/>
            <a:ext cx="325013" cy="46350"/>
            <a:chOff x="609638" y="957263"/>
            <a:chExt cx="433350" cy="61800"/>
          </a:xfrm>
        </p:grpSpPr>
        <p:sp>
          <p:nvSpPr>
            <p:cNvPr id="21" name="Google Shape;21;gd595688244_0_59"/>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22" name="Google Shape;22;gd595688244_0_59"/>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extLst>
    <p:ext uri="{DCECCB84-F9BA-43D5-87BE-67443E8EF086}">
      <p15:sldGuideLst>
        <p15:guide id="1" pos="288">
          <p15:clr>
            <a:srgbClr val="FBAE40"/>
          </p15:clr>
        </p15:guide>
        <p15:guide id="2" pos="547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74" name="Shape 174"/>
        <p:cNvGrpSpPr/>
        <p:nvPr/>
      </p:nvGrpSpPr>
      <p:grpSpPr>
        <a:xfrm>
          <a:off x="0" y="0"/>
          <a:ext cx="0" cy="0"/>
          <a:chOff x="0" y="0"/>
          <a:chExt cx="0" cy="0"/>
        </a:xfrm>
      </p:grpSpPr>
      <p:pic>
        <p:nvPicPr>
          <p:cNvPr id="175" name="Google Shape;175;gd595688244_0_175"/>
          <p:cNvPicPr preferRelativeResize="0"/>
          <p:nvPr/>
        </p:nvPicPr>
        <p:blipFill rotWithShape="1">
          <a:blip r:embed="rId2">
            <a:alphaModFix/>
          </a:blip>
          <a:srcRect b="12484" l="0" r="0" t="3155"/>
          <a:stretch/>
        </p:blipFill>
        <p:spPr>
          <a:xfrm>
            <a:off x="0" y="-1"/>
            <a:ext cx="9151114" cy="5143501"/>
          </a:xfrm>
          <a:prstGeom prst="rect">
            <a:avLst/>
          </a:prstGeom>
          <a:noFill/>
          <a:ln>
            <a:noFill/>
          </a:ln>
        </p:spPr>
      </p:pic>
      <p:sp>
        <p:nvSpPr>
          <p:cNvPr id="176" name="Google Shape;176;gd595688244_0_175"/>
          <p:cNvSpPr/>
          <p:nvPr/>
        </p:nvSpPr>
        <p:spPr>
          <a:xfrm>
            <a:off x="0" y="1"/>
            <a:ext cx="9144000" cy="5143500"/>
          </a:xfrm>
          <a:prstGeom prst="rect">
            <a:avLst/>
          </a:prstGeom>
          <a:solidFill>
            <a:schemeClr val="dk1">
              <a:alpha val="36078"/>
            </a:scheme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77" name="Google Shape;177;gd595688244_0_175"/>
          <p:cNvSpPr/>
          <p:nvPr>
            <p:ph idx="2" type="pic"/>
          </p:nvPr>
        </p:nvSpPr>
        <p:spPr>
          <a:xfrm>
            <a:off x="0" y="11334"/>
            <a:ext cx="9151200" cy="51435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78" name="Google Shape;178;gd595688244_0_175"/>
          <p:cNvSpPr/>
          <p:nvPr/>
        </p:nvSpPr>
        <p:spPr>
          <a:xfrm rot="5400000">
            <a:off x="3510513" y="-1011387"/>
            <a:ext cx="2130000" cy="9151200"/>
          </a:xfrm>
          <a:prstGeom prst="rect">
            <a:avLst/>
          </a:prstGeom>
          <a:gradFill>
            <a:gsLst>
              <a:gs pos="0">
                <a:srgbClr val="198AB7"/>
              </a:gs>
              <a:gs pos="100000">
                <a:srgbClr val="03C99A"/>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79" name="Google Shape;179;gd595688244_0_175"/>
          <p:cNvSpPr/>
          <p:nvPr/>
        </p:nvSpPr>
        <p:spPr>
          <a:xfrm>
            <a:off x="1" y="0"/>
            <a:ext cx="4790100" cy="5143500"/>
          </a:xfrm>
          <a:prstGeom prst="rect">
            <a:avLst/>
          </a:prstGeom>
          <a:solidFill>
            <a:srgbClr val="0E4E68">
              <a:alpha val="61568"/>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180" name="Google Shape;180;gd595688244_0_175"/>
          <p:cNvSpPr/>
          <p:nvPr/>
        </p:nvSpPr>
        <p:spPr>
          <a:xfrm rot="5400000">
            <a:off x="1569856" y="1520658"/>
            <a:ext cx="373800" cy="3513300"/>
          </a:xfrm>
          <a:prstGeom prst="round2SameRect">
            <a:avLst>
              <a:gd fmla="val 50000" name="adj1"/>
              <a:gd fmla="val 0" name="adj2"/>
            </a:avLst>
          </a:prstGeom>
          <a:solidFill>
            <a:srgbClr val="03C99A"/>
          </a:solidFill>
          <a:ln>
            <a:noFill/>
          </a:ln>
          <a:effectLst>
            <a:outerShdw blurRad="50800" rotWithShape="0" algn="ctr" dir="2700000" dist="25400">
              <a:srgbClr val="000000">
                <a:alpha val="13725"/>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d595688244_0_175"/>
          <p:cNvSpPr txBox="1"/>
          <p:nvPr/>
        </p:nvSpPr>
        <p:spPr>
          <a:xfrm>
            <a:off x="-2" y="3145163"/>
            <a:ext cx="3458700" cy="264300"/>
          </a:xfrm>
          <a:prstGeom prst="rect">
            <a:avLst/>
          </a:prstGeom>
          <a:noFill/>
          <a:ln>
            <a:noFill/>
          </a:ln>
        </p:spPr>
        <p:txBody>
          <a:bodyPr anchorCtr="0" anchor="ctr" bIns="68580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Quattrocento Sans"/>
              <a:ea typeface="Quattrocento Sans"/>
              <a:cs typeface="Quattrocento Sans"/>
              <a:sym typeface="Quattrocento Sans"/>
            </a:endParaRPr>
          </a:p>
        </p:txBody>
      </p:sp>
      <p:sp>
        <p:nvSpPr>
          <p:cNvPr id="182" name="Google Shape;182;gd595688244_0_175"/>
          <p:cNvSpPr/>
          <p:nvPr/>
        </p:nvSpPr>
        <p:spPr>
          <a:xfrm rot="5400000">
            <a:off x="1569856" y="2359525"/>
            <a:ext cx="373800" cy="3513300"/>
          </a:xfrm>
          <a:prstGeom prst="round2SameRect">
            <a:avLst>
              <a:gd fmla="val 50000" name="adj1"/>
              <a:gd fmla="val 0" name="adj2"/>
            </a:avLst>
          </a:prstGeom>
          <a:solidFill>
            <a:srgbClr val="03C99A"/>
          </a:solidFill>
          <a:ln>
            <a:noFill/>
          </a:ln>
          <a:effectLst>
            <a:outerShdw blurRad="50800" rotWithShape="0" algn="ctr" dir="2700000" dist="25400">
              <a:srgbClr val="000000">
                <a:alpha val="13725"/>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d595688244_0_175"/>
          <p:cNvSpPr txBox="1"/>
          <p:nvPr/>
        </p:nvSpPr>
        <p:spPr>
          <a:xfrm>
            <a:off x="-2" y="3984038"/>
            <a:ext cx="3458700" cy="264300"/>
          </a:xfrm>
          <a:prstGeom prst="rect">
            <a:avLst/>
          </a:prstGeom>
          <a:noFill/>
          <a:ln>
            <a:noFill/>
          </a:ln>
        </p:spPr>
        <p:txBody>
          <a:bodyPr anchorCtr="0" anchor="ctr" bIns="68580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Quattrocento Sans"/>
              <a:ea typeface="Quattrocento Sans"/>
              <a:cs typeface="Quattrocento Sans"/>
              <a:sym typeface="Quattrocento Sans"/>
            </a:endParaRPr>
          </a:p>
        </p:txBody>
      </p:sp>
      <p:cxnSp>
        <p:nvCxnSpPr>
          <p:cNvPr id="184" name="Google Shape;184;gd595688244_0_175"/>
          <p:cNvCxnSpPr/>
          <p:nvPr/>
        </p:nvCxnSpPr>
        <p:spPr>
          <a:xfrm>
            <a:off x="8319075" y="4185233"/>
            <a:ext cx="311400" cy="0"/>
          </a:xfrm>
          <a:prstGeom prst="straightConnector1">
            <a:avLst/>
          </a:prstGeom>
          <a:noFill/>
          <a:ln cap="flat" cmpd="sng" w="88900">
            <a:solidFill>
              <a:srgbClr val="27FCC9"/>
            </a:solidFill>
            <a:prstDash val="solid"/>
            <a:miter lim="800000"/>
            <a:headEnd len="sm" w="sm" type="none"/>
            <a:tailEnd len="sm" w="sm" type="none"/>
          </a:ln>
        </p:spPr>
      </p:cxnSp>
      <p:sp>
        <p:nvSpPr>
          <p:cNvPr id="185" name="Google Shape;185;gd595688244_0_175"/>
          <p:cNvSpPr/>
          <p:nvPr/>
        </p:nvSpPr>
        <p:spPr>
          <a:xfrm rot="5400000">
            <a:off x="1569856" y="681792"/>
            <a:ext cx="373800" cy="3513300"/>
          </a:xfrm>
          <a:prstGeom prst="round2SameRect">
            <a:avLst>
              <a:gd fmla="val 50000" name="adj1"/>
              <a:gd fmla="val 0" name="adj2"/>
            </a:avLst>
          </a:prstGeom>
          <a:solidFill>
            <a:srgbClr val="03C99A"/>
          </a:solidFill>
          <a:ln>
            <a:noFill/>
          </a:ln>
          <a:effectLst>
            <a:outerShdw blurRad="50800" rotWithShape="0" algn="ctr" dir="2700000" dist="25400">
              <a:srgbClr val="000000">
                <a:alpha val="13725"/>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d595688244_0_175"/>
          <p:cNvSpPr txBox="1"/>
          <p:nvPr/>
        </p:nvSpPr>
        <p:spPr>
          <a:xfrm>
            <a:off x="-2" y="2306307"/>
            <a:ext cx="3458700" cy="264300"/>
          </a:xfrm>
          <a:prstGeom prst="rect">
            <a:avLst/>
          </a:prstGeom>
          <a:noFill/>
          <a:ln>
            <a:noFill/>
          </a:ln>
        </p:spPr>
        <p:txBody>
          <a:bodyPr anchorCtr="0" anchor="ctr" bIns="68580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Quattrocento Sans"/>
              <a:ea typeface="Quattrocento Sans"/>
              <a:cs typeface="Quattrocento Sans"/>
              <a:sym typeface="Quattrocento Sans"/>
            </a:endParaRPr>
          </a:p>
        </p:txBody>
      </p:sp>
      <p:sp>
        <p:nvSpPr>
          <p:cNvPr id="187" name="Google Shape;187;gd595688244_0_175"/>
          <p:cNvSpPr txBox="1"/>
          <p:nvPr>
            <p:ph idx="1" type="body"/>
          </p:nvPr>
        </p:nvSpPr>
        <p:spPr>
          <a:xfrm>
            <a:off x="814874" y="2316429"/>
            <a:ext cx="2442600" cy="247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8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1pPr>
            <a:lvl2pPr indent="-228600" lvl="1" marL="9144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2pPr>
            <a:lvl3pPr indent="-228600" lvl="2" marL="13716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3pPr>
            <a:lvl4pPr indent="-228600" lvl="3" marL="18288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4pPr>
            <a:lvl5pPr indent="-228600" lvl="4" marL="2286000" algn="l">
              <a:lnSpc>
                <a:spcPct val="90000"/>
              </a:lnSpc>
              <a:spcBef>
                <a:spcPts val="1200"/>
              </a:spcBef>
              <a:spcAft>
                <a:spcPts val="0"/>
              </a:spcAft>
              <a:buClr>
                <a:schemeClr val="dk1"/>
              </a:buClr>
              <a:buSzPts val="600"/>
              <a:buNone/>
              <a:defRPr sz="600"/>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88" name="Google Shape;188;gd595688244_0_175"/>
          <p:cNvSpPr txBox="1"/>
          <p:nvPr>
            <p:ph idx="3" type="body"/>
          </p:nvPr>
        </p:nvSpPr>
        <p:spPr>
          <a:xfrm>
            <a:off x="843449" y="4001963"/>
            <a:ext cx="2442600" cy="247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8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1pPr>
            <a:lvl2pPr indent="-228600" lvl="1" marL="9144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2pPr>
            <a:lvl3pPr indent="-228600" lvl="2" marL="13716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3pPr>
            <a:lvl4pPr indent="-228600" lvl="3" marL="18288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4pPr>
            <a:lvl5pPr indent="-228600" lvl="4" marL="22860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89" name="Google Shape;189;gd595688244_0_175"/>
          <p:cNvSpPr txBox="1"/>
          <p:nvPr>
            <p:ph idx="4" type="body"/>
          </p:nvPr>
        </p:nvSpPr>
        <p:spPr>
          <a:xfrm>
            <a:off x="814874" y="3159197"/>
            <a:ext cx="2442600" cy="2478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8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1pPr>
            <a:lvl2pPr indent="-228600" lvl="1" marL="9144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2pPr>
            <a:lvl3pPr indent="-228600" lvl="2" marL="13716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3pPr>
            <a:lvl4pPr indent="-228600" lvl="3" marL="18288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4pPr>
            <a:lvl5pPr indent="-228600" lvl="4" marL="2286000" algn="l">
              <a:lnSpc>
                <a:spcPct val="100000"/>
              </a:lnSpc>
              <a:spcBef>
                <a:spcPts val="1200"/>
              </a:spcBef>
              <a:spcAft>
                <a:spcPts val="0"/>
              </a:spcAft>
              <a:buClr>
                <a:schemeClr val="lt1"/>
              </a:buClr>
              <a:buSzPts val="1100"/>
              <a:buNone/>
              <a:defRPr sz="1100">
                <a:solidFill>
                  <a:schemeClr val="lt1"/>
                </a:solidFill>
                <a:latin typeface="Quattrocento Sans"/>
                <a:ea typeface="Quattrocento Sans"/>
                <a:cs typeface="Quattrocento Sans"/>
                <a:sym typeface="Quattrocento Sans"/>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90" name="Google Shape;190;gd595688244_0_175"/>
          <p:cNvSpPr/>
          <p:nvPr>
            <p:ph idx="5" type="pic"/>
          </p:nvPr>
        </p:nvSpPr>
        <p:spPr>
          <a:xfrm>
            <a:off x="342900" y="2314574"/>
            <a:ext cx="266700" cy="2667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91" name="Google Shape;191;gd595688244_0_175"/>
          <p:cNvSpPr/>
          <p:nvPr>
            <p:ph idx="6" type="pic"/>
          </p:nvPr>
        </p:nvSpPr>
        <p:spPr>
          <a:xfrm>
            <a:off x="352425" y="3140147"/>
            <a:ext cx="266700" cy="2667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92" name="Google Shape;192;gd595688244_0_175"/>
          <p:cNvSpPr/>
          <p:nvPr>
            <p:ph idx="7" type="pic"/>
          </p:nvPr>
        </p:nvSpPr>
        <p:spPr>
          <a:xfrm>
            <a:off x="339411" y="3973388"/>
            <a:ext cx="266700" cy="266700"/>
          </a:xfrm>
          <a:prstGeom prst="rect">
            <a:avLst/>
          </a:prstGeom>
          <a:noFill/>
          <a:ln>
            <a:noFill/>
          </a:ln>
        </p:spPr>
        <p:txBody>
          <a:bodyPr anchorCtr="0" anchor="t" bIns="0" lIns="0" spcFirstLastPara="1" rIns="0" wrap="square" tIns="0">
            <a:noAutofit/>
          </a:bodyPr>
          <a:lstStyle>
            <a:lvl1pPr lvl="0" marR="0" rtl="0" algn="l">
              <a:lnSpc>
                <a:spcPct val="90000"/>
              </a:lnSpc>
              <a:spcBef>
                <a:spcPts val="800"/>
              </a:spcBef>
              <a:spcAft>
                <a:spcPts val="0"/>
              </a:spcAft>
              <a:buClr>
                <a:schemeClr val="dk1"/>
              </a:buClr>
              <a:buSzPts val="600"/>
              <a:buFont typeface="Arial"/>
              <a:buChar char="•"/>
              <a:defRPr b="0" i="0" sz="600"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93" name="Google Shape;193;gd595688244_0_175"/>
          <p:cNvSpPr txBox="1"/>
          <p:nvPr>
            <p:ph idx="8" type="body"/>
          </p:nvPr>
        </p:nvSpPr>
        <p:spPr>
          <a:xfrm>
            <a:off x="4790050" y="2852969"/>
            <a:ext cx="3967800" cy="1248000"/>
          </a:xfrm>
          <a:prstGeom prst="rect">
            <a:avLst/>
          </a:prstGeom>
          <a:noFill/>
          <a:ln>
            <a:noFill/>
          </a:ln>
        </p:spPr>
        <p:txBody>
          <a:bodyPr anchorCtr="0" anchor="t" bIns="0" lIns="0" spcFirstLastPara="1" rIns="0" wrap="square" tIns="0">
            <a:normAutofit/>
          </a:bodyPr>
          <a:lstStyle>
            <a:lvl1pPr indent="-228600" lvl="0" marL="457200" algn="r">
              <a:lnSpc>
                <a:spcPct val="90000"/>
              </a:lnSpc>
              <a:spcBef>
                <a:spcPts val="0"/>
              </a:spcBef>
              <a:spcAft>
                <a:spcPts val="0"/>
              </a:spcAft>
              <a:buClr>
                <a:schemeClr val="lt1"/>
              </a:buClr>
              <a:buSzPts val="5000"/>
              <a:buNone/>
              <a:defRPr b="1" sz="5000">
                <a:solidFill>
                  <a:schemeClr val="lt1"/>
                </a:solidFill>
                <a:latin typeface="Quattrocento Sans"/>
                <a:ea typeface="Quattrocento Sans"/>
                <a:cs typeface="Quattrocento Sans"/>
                <a:sym typeface="Quattrocento Sans"/>
              </a:defRPr>
            </a:lvl1pPr>
            <a:lvl2pPr indent="-228600" lvl="1" marL="914400" algn="r">
              <a:lnSpc>
                <a:spcPct val="90000"/>
              </a:lnSpc>
              <a:spcBef>
                <a:spcPts val="1200"/>
              </a:spcBef>
              <a:spcAft>
                <a:spcPts val="0"/>
              </a:spcAft>
              <a:buClr>
                <a:schemeClr val="lt1"/>
              </a:buClr>
              <a:buSzPts val="5000"/>
              <a:buNone/>
              <a:defRPr b="1" sz="5000">
                <a:solidFill>
                  <a:schemeClr val="lt1"/>
                </a:solidFill>
                <a:latin typeface="Quattrocento Sans"/>
                <a:ea typeface="Quattrocento Sans"/>
                <a:cs typeface="Quattrocento Sans"/>
                <a:sym typeface="Quattrocento Sans"/>
              </a:defRPr>
            </a:lvl2pPr>
            <a:lvl3pPr indent="-228600" lvl="2" marL="1371600" algn="r">
              <a:lnSpc>
                <a:spcPct val="90000"/>
              </a:lnSpc>
              <a:spcBef>
                <a:spcPts val="1200"/>
              </a:spcBef>
              <a:spcAft>
                <a:spcPts val="0"/>
              </a:spcAft>
              <a:buClr>
                <a:schemeClr val="lt1"/>
              </a:buClr>
              <a:buSzPts val="5000"/>
              <a:buNone/>
              <a:defRPr b="1" sz="5000">
                <a:solidFill>
                  <a:schemeClr val="lt1"/>
                </a:solidFill>
                <a:latin typeface="Quattrocento Sans"/>
                <a:ea typeface="Quattrocento Sans"/>
                <a:cs typeface="Quattrocento Sans"/>
                <a:sym typeface="Quattrocento Sans"/>
              </a:defRPr>
            </a:lvl3pPr>
            <a:lvl4pPr indent="-317500" lvl="3" marL="1828800" algn="l">
              <a:lnSpc>
                <a:spcPct val="90000"/>
              </a:lnSpc>
              <a:spcBef>
                <a:spcPts val="1200"/>
              </a:spcBef>
              <a:spcAft>
                <a:spcPts val="0"/>
              </a:spcAft>
              <a:buClr>
                <a:schemeClr val="dk1"/>
              </a:buClr>
              <a:buSzPts val="1400"/>
              <a:buChar char="●"/>
              <a:defRPr/>
            </a:lvl4pPr>
            <a:lvl5pPr indent="-317500" lvl="4" marL="2286000" algn="l">
              <a:lnSpc>
                <a:spcPct val="90000"/>
              </a:lnSpc>
              <a:spcBef>
                <a:spcPts val="1200"/>
              </a:spcBef>
              <a:spcAft>
                <a:spcPts val="0"/>
              </a:spcAft>
              <a:buClr>
                <a:schemeClr val="dk1"/>
              </a:buClr>
              <a:buSzPts val="1400"/>
              <a:buChar char="○"/>
              <a:defRPr/>
            </a:lvl5pPr>
            <a:lvl6pPr indent="-317500" lvl="5" marL="2743200" algn="l">
              <a:lnSpc>
                <a:spcPct val="90000"/>
              </a:lnSpc>
              <a:spcBef>
                <a:spcPts val="1200"/>
              </a:spcBef>
              <a:spcAft>
                <a:spcPts val="0"/>
              </a:spcAft>
              <a:buClr>
                <a:schemeClr val="dk1"/>
              </a:buClr>
              <a:buSzPts val="1400"/>
              <a:buChar char="■"/>
              <a:defRPr/>
            </a:lvl6pPr>
            <a:lvl7pPr indent="-317500" lvl="6" marL="3200400" algn="l">
              <a:lnSpc>
                <a:spcPct val="90000"/>
              </a:lnSpc>
              <a:spcBef>
                <a:spcPts val="1200"/>
              </a:spcBef>
              <a:spcAft>
                <a:spcPts val="0"/>
              </a:spcAft>
              <a:buClr>
                <a:schemeClr val="dk1"/>
              </a:buClr>
              <a:buSzPts val="1400"/>
              <a:buChar char="●"/>
              <a:defRPr/>
            </a:lvl7pPr>
            <a:lvl8pPr indent="-317500" lvl="7" marL="3657600" algn="l">
              <a:lnSpc>
                <a:spcPct val="90000"/>
              </a:lnSpc>
              <a:spcBef>
                <a:spcPts val="1200"/>
              </a:spcBef>
              <a:spcAft>
                <a:spcPts val="0"/>
              </a:spcAft>
              <a:buClr>
                <a:schemeClr val="dk1"/>
              </a:buClr>
              <a:buSzPts val="1400"/>
              <a:buChar char="○"/>
              <a:defRPr/>
            </a:lvl8pPr>
            <a:lvl9pPr indent="-317500" lvl="8" marL="4114800" algn="l">
              <a:lnSpc>
                <a:spcPct val="90000"/>
              </a:lnSpc>
              <a:spcBef>
                <a:spcPts val="1200"/>
              </a:spcBef>
              <a:spcAft>
                <a:spcPts val="1200"/>
              </a:spcAft>
              <a:buClr>
                <a:schemeClr val="dk1"/>
              </a:buClr>
              <a:buSzPts val="1400"/>
              <a:buChar char="■"/>
              <a:defRPr/>
            </a:lvl9pPr>
          </a:lstStyle>
          <a:p/>
        </p:txBody>
      </p:sp>
      <p:sp>
        <p:nvSpPr>
          <p:cNvPr id="194" name="Google Shape;194;gd595688244_0_1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 name="Shape 23"/>
        <p:cNvGrpSpPr/>
        <p:nvPr/>
      </p:nvGrpSpPr>
      <p:grpSpPr>
        <a:xfrm>
          <a:off x="0" y="0"/>
          <a:ext cx="0" cy="0"/>
          <a:chOff x="0" y="0"/>
          <a:chExt cx="0" cy="0"/>
        </a:xfrm>
      </p:grpSpPr>
      <p:sp>
        <p:nvSpPr>
          <p:cNvPr id="24" name="Google Shape;24;gd595688244_0_10"/>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5" name="Google Shape;25;gd595688244_0_10"/>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6" name="Google Shape;26;gd595688244_0_10"/>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7" name="Google Shape;27;gd595688244_0_10"/>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28" name="Google Shape;28;gd595688244_0_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gd595688244_0_2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gd595688244_0_2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 name="Google Shape;32;gd595688244_0_2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3" name="Google Shape;33;gd595688244_0_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gd595688244_0_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6" name="Google Shape;36;gd595688244_0_26"/>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 name="Google Shape;37;gd595688244_0_26"/>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gd595688244_0_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gd595688244_0_3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41" name="Google Shape;41;gd595688244_0_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sp>
        <p:nvSpPr>
          <p:cNvPr id="43" name="Google Shape;43;gd595688244_0_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44" name="Google Shape;44;gd595688244_0_34"/>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5" name="Google Shape;45;gd595688244_0_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gd595688244_0_3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gd595688244_0_38"/>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9" name="Google Shape;49;gd595688244_0_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gd595688244_0_42"/>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2" name="Google Shape;52;gd595688244_0_4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3" name="Google Shape;53;gd595688244_0_42"/>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54" name="Google Shape;54;gd595688244_0_42"/>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55" name="Google Shape;55;gd595688244_0_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6" name="Google Shape;56;gd595688244_0_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gd595688244_0_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gd595688244_0_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gd595688244_0_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98" name="Shape 198"/>
        <p:cNvGrpSpPr/>
        <p:nvPr/>
      </p:nvGrpSpPr>
      <p:grpSpPr>
        <a:xfrm>
          <a:off x="0" y="0"/>
          <a:ext cx="0" cy="0"/>
          <a:chOff x="0" y="0"/>
          <a:chExt cx="0" cy="0"/>
        </a:xfrm>
      </p:grpSpPr>
      <p:sp>
        <p:nvSpPr>
          <p:cNvPr id="199" name="Google Shape;199;gd595688244_0_0"/>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98828"/>
              <a:buNone/>
            </a:pPr>
            <a:r>
              <a:rPr b="1" lang="en" sz="4722">
                <a:latin typeface="Georgia"/>
                <a:ea typeface="Georgia"/>
                <a:cs typeface="Georgia"/>
                <a:sym typeface="Georgia"/>
              </a:rPr>
              <a:t>Micron Order Promising</a:t>
            </a:r>
            <a:endParaRPr b="1" sz="4722">
              <a:latin typeface="Georgia"/>
              <a:ea typeface="Georgia"/>
              <a:cs typeface="Georgia"/>
              <a:sym typeface="Georgia"/>
            </a:endParaRPr>
          </a:p>
          <a:p>
            <a:pPr indent="0" lvl="0" marL="0" rtl="0" algn="ctr">
              <a:lnSpc>
                <a:spcPct val="100000"/>
              </a:lnSpc>
              <a:spcBef>
                <a:spcPts val="0"/>
              </a:spcBef>
              <a:spcAft>
                <a:spcPts val="0"/>
              </a:spcAft>
              <a:buSzPct val="150537"/>
              <a:buNone/>
            </a:pPr>
            <a:r>
              <a:t/>
            </a:r>
            <a:endParaRPr sz="3100">
              <a:latin typeface="Georgia"/>
              <a:ea typeface="Georgia"/>
              <a:cs typeface="Georgia"/>
              <a:sym typeface="Georgia"/>
            </a:endParaRPr>
          </a:p>
          <a:p>
            <a:pPr indent="0" lvl="0" marL="0" rtl="0" algn="ctr">
              <a:lnSpc>
                <a:spcPct val="100000"/>
              </a:lnSpc>
              <a:spcBef>
                <a:spcPts val="0"/>
              </a:spcBef>
              <a:spcAft>
                <a:spcPts val="0"/>
              </a:spcAft>
              <a:buSzPct val="150537"/>
              <a:buNone/>
            </a:pPr>
            <a:r>
              <a:rPr lang="en" sz="3100">
                <a:solidFill>
                  <a:srgbClr val="126688"/>
                </a:solidFill>
                <a:latin typeface="Georgia"/>
                <a:ea typeface="Georgia"/>
                <a:cs typeface="Georgia"/>
                <a:sym typeface="Georgia"/>
              </a:rPr>
              <a:t>Michelle Liu</a:t>
            </a:r>
            <a:endParaRPr sz="3100">
              <a:solidFill>
                <a:srgbClr val="126688"/>
              </a:solidFill>
              <a:latin typeface="Georgia"/>
              <a:ea typeface="Georgia"/>
              <a:cs typeface="Georgia"/>
              <a:sym typeface="Georgia"/>
            </a:endParaRPr>
          </a:p>
          <a:p>
            <a:pPr indent="0" lvl="0" marL="0" rtl="0" algn="ctr">
              <a:lnSpc>
                <a:spcPct val="100000"/>
              </a:lnSpc>
              <a:spcBef>
                <a:spcPts val="0"/>
              </a:spcBef>
              <a:spcAft>
                <a:spcPts val="0"/>
              </a:spcAft>
              <a:buSzPct val="150537"/>
              <a:buNone/>
            </a:pPr>
            <a:r>
              <a:rPr lang="en" sz="3100">
                <a:solidFill>
                  <a:srgbClr val="126688"/>
                </a:solidFill>
                <a:latin typeface="Georgia"/>
                <a:ea typeface="Georgia"/>
                <a:cs typeface="Georgia"/>
                <a:sym typeface="Georgia"/>
              </a:rPr>
              <a:t>Advised by Professor Yano</a:t>
            </a:r>
            <a:endParaRPr sz="3100">
              <a:solidFill>
                <a:srgbClr val="126688"/>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d595688244_0_427"/>
          <p:cNvSpPr txBox="1"/>
          <p:nvPr>
            <p:ph idx="1" type="body"/>
          </p:nvPr>
        </p:nvSpPr>
        <p:spPr>
          <a:xfrm>
            <a:off x="308950" y="898125"/>
            <a:ext cx="8634300" cy="4150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rPr b="1" lang="en" sz="1400"/>
              <a:t>Assembly and Testing </a:t>
            </a:r>
            <a:endParaRPr b="1" sz="1400"/>
          </a:p>
          <a:p>
            <a:pPr indent="0" lvl="0" marL="457200" rtl="0" algn="l">
              <a:lnSpc>
                <a:spcPct val="115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X(i,c,d,f,w):</a:t>
            </a:r>
            <a:r>
              <a:rPr lang="en" sz="1400">
                <a:solidFill>
                  <a:schemeClr val="dk1"/>
                </a:solidFill>
                <a:latin typeface="Times New Roman"/>
                <a:ea typeface="Times New Roman"/>
                <a:cs typeface="Times New Roman"/>
                <a:sym typeface="Times New Roman"/>
              </a:rPr>
              <a:t> quantity of packaged chip i to be assembled in factory f for customer tier c in week w, due week d</a:t>
            </a:r>
            <a:endParaRPr sz="14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Y(i,c,d,f,w):</a:t>
            </a:r>
            <a:r>
              <a:rPr lang="en" sz="1400">
                <a:solidFill>
                  <a:schemeClr val="dk1"/>
                </a:solidFill>
                <a:latin typeface="Times New Roman"/>
                <a:ea typeface="Times New Roman"/>
                <a:cs typeface="Times New Roman"/>
                <a:sym typeface="Times New Roman"/>
              </a:rPr>
              <a:t> quantity of packaged chip i to be tested in factory f for customer tier c in week w, due week d</a:t>
            </a:r>
            <a:endParaRPr sz="14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XM(m,c,d,f,w):</a:t>
            </a:r>
            <a:r>
              <a:rPr lang="en" sz="1400">
                <a:solidFill>
                  <a:schemeClr val="dk1"/>
                </a:solidFill>
                <a:latin typeface="Times New Roman"/>
                <a:ea typeface="Times New Roman"/>
                <a:cs typeface="Times New Roman"/>
                <a:sym typeface="Times New Roman"/>
              </a:rPr>
              <a:t> quantity of module m to be assembled in factory f for customer tier c in week w, due week d</a:t>
            </a:r>
            <a:endParaRPr sz="14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YM(m,c,d,f,w):</a:t>
            </a:r>
            <a:r>
              <a:rPr lang="en" sz="1400">
                <a:solidFill>
                  <a:schemeClr val="dk1"/>
                </a:solidFill>
                <a:latin typeface="Times New Roman"/>
                <a:ea typeface="Times New Roman"/>
                <a:cs typeface="Times New Roman"/>
                <a:sym typeface="Times New Roman"/>
              </a:rPr>
              <a:t> quantity of module m to be tested in factory f for customer tier c in week w due week d</a:t>
            </a:r>
            <a:endParaRPr sz="950">
              <a:solidFill>
                <a:schemeClr val="dk1"/>
              </a:solidFill>
              <a:latin typeface="Arial"/>
              <a:ea typeface="Arial"/>
              <a:cs typeface="Arial"/>
              <a:sym typeface="Arial"/>
            </a:endParaRPr>
          </a:p>
          <a:p>
            <a:pPr indent="0" lvl="0" marL="457200" rtl="0" algn="l">
              <a:lnSpc>
                <a:spcPct val="115000"/>
              </a:lnSpc>
              <a:spcBef>
                <a:spcPts val="0"/>
              </a:spcBef>
              <a:spcAft>
                <a:spcPts val="0"/>
              </a:spcAft>
              <a:buSzPts val="1200"/>
              <a:buNone/>
            </a:pPr>
            <a:r>
              <a:t/>
            </a:r>
            <a:endParaRPr sz="1400"/>
          </a:p>
          <a:p>
            <a:pPr indent="0" lvl="0" marL="0" rtl="0" algn="l">
              <a:lnSpc>
                <a:spcPct val="115000"/>
              </a:lnSpc>
              <a:spcBef>
                <a:spcPts val="0"/>
              </a:spcBef>
              <a:spcAft>
                <a:spcPts val="0"/>
              </a:spcAft>
              <a:buSzPts val="1200"/>
              <a:buNone/>
            </a:pPr>
            <a:r>
              <a:rPr b="1" lang="en" sz="1400"/>
              <a:t>Allocation</a:t>
            </a:r>
            <a:endParaRPr b="1" sz="1400"/>
          </a:p>
          <a:p>
            <a:pPr indent="0" lvl="0" marL="457200" rtl="0" algn="l">
              <a:lnSpc>
                <a:spcPct val="115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Q(i,c,d,f,w):</a:t>
            </a:r>
            <a:r>
              <a:rPr lang="en" sz="1400">
                <a:solidFill>
                  <a:schemeClr val="dk1"/>
                </a:solidFill>
                <a:latin typeface="Times New Roman"/>
                <a:ea typeface="Times New Roman"/>
                <a:cs typeface="Times New Roman"/>
                <a:sym typeface="Times New Roman"/>
              </a:rPr>
              <a:t> Quantity of packaged chip i for customer tier c shipped in week w from factory f, due week d,</a:t>
            </a:r>
            <a:endParaRPr sz="14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QM(m,c,d,f,w):</a:t>
            </a:r>
            <a:r>
              <a:rPr lang="en" sz="1400">
                <a:solidFill>
                  <a:schemeClr val="dk1"/>
                </a:solidFill>
                <a:latin typeface="Times New Roman"/>
                <a:ea typeface="Times New Roman"/>
                <a:cs typeface="Times New Roman"/>
                <a:sym typeface="Times New Roman"/>
              </a:rPr>
              <a:t> Quantity of module m for customer tier c shipped in week w from factory f, due week d</a:t>
            </a:r>
            <a:endParaRPr sz="1400">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t/>
            </a:r>
            <a:endParaRPr sz="1400"/>
          </a:p>
          <a:p>
            <a:pPr indent="0" lvl="0" marL="457200" rtl="0" algn="l">
              <a:lnSpc>
                <a:spcPct val="115000"/>
              </a:lnSpc>
              <a:spcBef>
                <a:spcPts val="0"/>
              </a:spcBef>
              <a:spcAft>
                <a:spcPts val="0"/>
              </a:spcAft>
              <a:buSzPts val="1200"/>
              <a:buNone/>
            </a:pPr>
            <a:r>
              <a:t/>
            </a:r>
            <a:endParaRPr sz="1400"/>
          </a:p>
        </p:txBody>
      </p:sp>
      <p:sp>
        <p:nvSpPr>
          <p:cNvPr id="397" name="Google Shape;397;gd595688244_0_427"/>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398" name="Google Shape;398;gd595688244_0_427"/>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Model Decisions Variables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gd595688244_0_691"/>
          <p:cNvSpPr txBox="1"/>
          <p:nvPr>
            <p:ph idx="1" type="body"/>
          </p:nvPr>
        </p:nvSpPr>
        <p:spPr>
          <a:xfrm>
            <a:off x="254850" y="827775"/>
            <a:ext cx="8634300" cy="3774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rPr b="1" lang="en" sz="1400"/>
              <a:t>Inventory</a:t>
            </a:r>
            <a:endParaRPr b="1"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ICD(i,c,d,f,w): </a:t>
            </a:r>
            <a:r>
              <a:rPr lang="en" sz="1400">
                <a:solidFill>
                  <a:schemeClr val="dk1"/>
                </a:solidFill>
                <a:latin typeface="Times New Roman"/>
                <a:ea typeface="Times New Roman"/>
                <a:cs typeface="Times New Roman"/>
                <a:sym typeface="Times New Roman"/>
              </a:rPr>
              <a:t>die bank inventory of raw chip type i at factory f at the end of week w that is allocated to customer tier c and due week d</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ITC(i,c,d,f,w):</a:t>
            </a:r>
            <a:r>
              <a:rPr lang="en" sz="1400">
                <a:solidFill>
                  <a:schemeClr val="dk1"/>
                </a:solidFill>
                <a:latin typeface="Times New Roman"/>
                <a:ea typeface="Times New Roman"/>
                <a:cs typeface="Times New Roman"/>
                <a:sym typeface="Times New Roman"/>
              </a:rPr>
              <a:t> inventory of tested </a:t>
            </a:r>
            <a:r>
              <a:rPr lang="en" sz="1400">
                <a:solidFill>
                  <a:schemeClr val="dk1"/>
                </a:solidFill>
                <a:latin typeface="Times New Roman"/>
                <a:ea typeface="Times New Roman"/>
                <a:cs typeface="Times New Roman"/>
                <a:sym typeface="Times New Roman"/>
              </a:rPr>
              <a:t>packaged </a:t>
            </a:r>
            <a:r>
              <a:rPr lang="en" sz="1400">
                <a:solidFill>
                  <a:schemeClr val="dk1"/>
                </a:solidFill>
                <a:latin typeface="Times New Roman"/>
                <a:ea typeface="Times New Roman"/>
                <a:cs typeface="Times New Roman"/>
                <a:sym typeface="Times New Roman"/>
              </a:rPr>
              <a:t>chip i at factory f at the end of week w that is allocated to customer tier c</a:t>
            </a:r>
            <a:r>
              <a:rPr lang="en" sz="1400">
                <a:solidFill>
                  <a:schemeClr val="dk1"/>
                </a:solidFill>
                <a:latin typeface="Times New Roman"/>
                <a:ea typeface="Times New Roman"/>
                <a:cs typeface="Times New Roman"/>
                <a:sym typeface="Times New Roman"/>
              </a:rPr>
              <a:t> and</a:t>
            </a:r>
            <a:r>
              <a:rPr lang="en" sz="1400">
                <a:solidFill>
                  <a:schemeClr val="dk1"/>
                </a:solidFill>
                <a:latin typeface="Times New Roman"/>
                <a:ea typeface="Times New Roman"/>
                <a:cs typeface="Times New Roman"/>
                <a:sym typeface="Times New Roman"/>
              </a:rPr>
              <a:t> due week d</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IUC(i,c,d,f,w):</a:t>
            </a:r>
            <a:r>
              <a:rPr lang="en" sz="1400">
                <a:solidFill>
                  <a:schemeClr val="dk1"/>
                </a:solidFill>
                <a:latin typeface="Times New Roman"/>
                <a:ea typeface="Times New Roman"/>
                <a:cs typeface="Times New Roman"/>
                <a:sym typeface="Times New Roman"/>
              </a:rPr>
              <a:t> inventory of untested packaged chip i in factory f at the end of week w that is allocated to customer tier c</a:t>
            </a:r>
            <a:r>
              <a:rPr lang="en" sz="1400">
                <a:solidFill>
                  <a:schemeClr val="dk1"/>
                </a:solidFill>
                <a:latin typeface="Times New Roman"/>
                <a:ea typeface="Times New Roman"/>
                <a:cs typeface="Times New Roman"/>
                <a:sym typeface="Times New Roman"/>
              </a:rPr>
              <a:t> and </a:t>
            </a:r>
            <a:r>
              <a:rPr lang="en" sz="1400">
                <a:solidFill>
                  <a:schemeClr val="dk1"/>
                </a:solidFill>
                <a:latin typeface="Times New Roman"/>
                <a:ea typeface="Times New Roman"/>
                <a:cs typeface="Times New Roman"/>
                <a:sym typeface="Times New Roman"/>
              </a:rPr>
              <a:t>due week d</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IUMC(m,c,d,f,w):</a:t>
            </a:r>
            <a:r>
              <a:rPr lang="en" sz="1400">
                <a:solidFill>
                  <a:schemeClr val="dk1"/>
                </a:solidFill>
                <a:latin typeface="Times New Roman"/>
                <a:ea typeface="Times New Roman"/>
                <a:cs typeface="Times New Roman"/>
                <a:sym typeface="Times New Roman"/>
              </a:rPr>
              <a:t> inventory of untested module m in factory f at the end of week w that is allocated to customer tier c</a:t>
            </a:r>
            <a:r>
              <a:rPr lang="en" sz="1400">
                <a:solidFill>
                  <a:schemeClr val="dk1"/>
                </a:solidFill>
                <a:latin typeface="Times New Roman"/>
                <a:ea typeface="Times New Roman"/>
                <a:cs typeface="Times New Roman"/>
                <a:sym typeface="Times New Roman"/>
              </a:rPr>
              <a:t> and </a:t>
            </a:r>
            <a:r>
              <a:rPr lang="en" sz="1400">
                <a:solidFill>
                  <a:schemeClr val="dk1"/>
                </a:solidFill>
                <a:latin typeface="Times New Roman"/>
                <a:ea typeface="Times New Roman"/>
                <a:cs typeface="Times New Roman"/>
                <a:sym typeface="Times New Roman"/>
              </a:rPr>
              <a:t>due week d</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
              <a:buNone/>
            </a:pPr>
            <a:r>
              <a:rPr b="1" lang="en" sz="1400">
                <a:solidFill>
                  <a:schemeClr val="dk1"/>
                </a:solidFill>
                <a:latin typeface="Times New Roman"/>
                <a:ea typeface="Times New Roman"/>
                <a:cs typeface="Times New Roman"/>
                <a:sym typeface="Times New Roman"/>
              </a:rPr>
              <a:t>ITMC(m,c,d,f,w):</a:t>
            </a:r>
            <a:r>
              <a:rPr lang="en" sz="1400">
                <a:solidFill>
                  <a:schemeClr val="dk1"/>
                </a:solidFill>
                <a:latin typeface="Times New Roman"/>
                <a:ea typeface="Times New Roman"/>
                <a:cs typeface="Times New Roman"/>
                <a:sym typeface="Times New Roman"/>
              </a:rPr>
              <a:t> inventory of tested module m at factory f at the end of week w that is allocated to customer tier c</a:t>
            </a:r>
            <a:r>
              <a:rPr lang="en" sz="1400">
                <a:solidFill>
                  <a:schemeClr val="dk1"/>
                </a:solidFill>
                <a:latin typeface="Times New Roman"/>
                <a:ea typeface="Times New Roman"/>
                <a:cs typeface="Times New Roman"/>
                <a:sym typeface="Times New Roman"/>
              </a:rPr>
              <a:t> and </a:t>
            </a:r>
            <a:r>
              <a:rPr lang="en" sz="1400">
                <a:solidFill>
                  <a:schemeClr val="dk1"/>
                </a:solidFill>
                <a:latin typeface="Times New Roman"/>
                <a:ea typeface="Times New Roman"/>
                <a:cs typeface="Times New Roman"/>
                <a:sym typeface="Times New Roman"/>
              </a:rPr>
              <a:t>due week d</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SzPts val="1200"/>
              <a:buNone/>
            </a:pPr>
            <a:r>
              <a:t/>
            </a:r>
            <a:endParaRPr sz="14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200"/>
              <a:buFont typeface="Arial"/>
              <a:buNone/>
            </a:pPr>
            <a:r>
              <a:rPr b="1" lang="en" sz="1400"/>
              <a:t>Unpenalized, Unfulfilled Demand</a:t>
            </a:r>
            <a:endParaRPr b="1" sz="1400"/>
          </a:p>
          <a:p>
            <a:pPr indent="0" lvl="0" marL="457200" rtl="0" algn="l">
              <a:lnSpc>
                <a:spcPct val="100000"/>
              </a:lnSpc>
              <a:spcBef>
                <a:spcPts val="0"/>
              </a:spcBef>
              <a:spcAft>
                <a:spcPts val="0"/>
              </a:spcAft>
              <a:buClr>
                <a:schemeClr val="dk1"/>
              </a:buClr>
              <a:buSzPts val="1200"/>
              <a:buFont typeface="Arial"/>
              <a:buNone/>
            </a:pPr>
            <a:r>
              <a:rPr b="1" lang="en" sz="1400">
                <a:solidFill>
                  <a:schemeClr val="dk1"/>
                </a:solidFill>
                <a:latin typeface="Times New Roman"/>
                <a:ea typeface="Times New Roman"/>
                <a:cs typeface="Times New Roman"/>
                <a:sym typeface="Times New Roman"/>
              </a:rPr>
              <a:t>U(i,c,d,w):</a:t>
            </a:r>
            <a:r>
              <a:rPr lang="en" sz="1400">
                <a:solidFill>
                  <a:schemeClr val="dk1"/>
                </a:solidFill>
                <a:latin typeface="Times New Roman"/>
                <a:ea typeface="Times New Roman"/>
                <a:cs typeface="Times New Roman"/>
                <a:sym typeface="Times New Roman"/>
              </a:rPr>
              <a:t> unpenalized, unfulfilled quantity for packaged chip i in week w for customer tier c, due week d</a:t>
            </a:r>
            <a:endParaRPr sz="14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Clr>
                <a:schemeClr val="dk1"/>
              </a:buClr>
              <a:buSzPts val="1200"/>
              <a:buFont typeface="Arial"/>
              <a:buNone/>
            </a:pPr>
            <a:r>
              <a:rPr b="1" lang="en" sz="1400">
                <a:solidFill>
                  <a:schemeClr val="dk1"/>
                </a:solidFill>
                <a:latin typeface="Times New Roman"/>
                <a:ea typeface="Times New Roman"/>
                <a:cs typeface="Times New Roman"/>
                <a:sym typeface="Times New Roman"/>
              </a:rPr>
              <a:t>UM(m,c,d,w):</a:t>
            </a:r>
            <a:r>
              <a:rPr lang="en" sz="1400">
                <a:solidFill>
                  <a:schemeClr val="dk1"/>
                </a:solidFill>
                <a:latin typeface="Times New Roman"/>
                <a:ea typeface="Times New Roman"/>
                <a:cs typeface="Times New Roman"/>
                <a:sym typeface="Times New Roman"/>
              </a:rPr>
              <a:t> unpenalized, unfulfilled quantity for module m in week w for customer tier c, due week d</a:t>
            </a:r>
            <a:endParaRPr sz="1400">
              <a:solidFill>
                <a:schemeClr val="dk1"/>
              </a:solidFill>
              <a:latin typeface="Times New Roman"/>
              <a:ea typeface="Times New Roman"/>
              <a:cs typeface="Times New Roman"/>
              <a:sym typeface="Times New Roman"/>
            </a:endParaRPr>
          </a:p>
        </p:txBody>
      </p:sp>
      <p:sp>
        <p:nvSpPr>
          <p:cNvPr id="404" name="Google Shape;404;gd595688244_0_691"/>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405" name="Google Shape;405;gd595688244_0_691"/>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Model Decisions Variables - Implicit </a:t>
            </a:r>
            <a:endParaRPr>
              <a:highlight>
                <a:srgbClr val="FF0000"/>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d1673365b0_0_177"/>
          <p:cNvSpPr/>
          <p:nvPr/>
        </p:nvSpPr>
        <p:spPr>
          <a:xfrm>
            <a:off x="6766425" y="3221925"/>
            <a:ext cx="1752000" cy="554100"/>
          </a:xfrm>
          <a:prstGeom prst="rect">
            <a:avLst/>
          </a:prstGeom>
          <a:solidFill>
            <a:srgbClr val="058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d1673365b0_0_177"/>
          <p:cNvSpPr/>
          <p:nvPr/>
        </p:nvSpPr>
        <p:spPr>
          <a:xfrm>
            <a:off x="4503275" y="3221925"/>
            <a:ext cx="1752000" cy="554100"/>
          </a:xfrm>
          <a:prstGeom prst="rect">
            <a:avLst/>
          </a:prstGeom>
          <a:solidFill>
            <a:srgbClr val="058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d1673365b0_0_177"/>
          <p:cNvSpPr/>
          <p:nvPr/>
        </p:nvSpPr>
        <p:spPr>
          <a:xfrm>
            <a:off x="2240125" y="3221925"/>
            <a:ext cx="1752000" cy="554100"/>
          </a:xfrm>
          <a:prstGeom prst="rect">
            <a:avLst/>
          </a:prstGeom>
          <a:solidFill>
            <a:srgbClr val="058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d1673365b0_0_177"/>
          <p:cNvSpPr txBox="1"/>
          <p:nvPr>
            <p:ph idx="1" type="body"/>
          </p:nvPr>
        </p:nvSpPr>
        <p:spPr>
          <a:xfrm>
            <a:off x="254850" y="881025"/>
            <a:ext cx="8634300" cy="2348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rPr b="1" lang="en"/>
              <a:t>Backorders</a:t>
            </a:r>
            <a:endParaRPr b="1"/>
          </a:p>
          <a:p>
            <a:pPr indent="0" lvl="0" marL="457200" rtl="0" algn="l">
              <a:lnSpc>
                <a:spcPct val="115000"/>
              </a:lnSpc>
              <a:spcBef>
                <a:spcPts val="0"/>
              </a:spcBef>
              <a:spcAft>
                <a:spcPts val="0"/>
              </a:spcAft>
              <a:buSzPts val="1200"/>
              <a:buNone/>
            </a:pPr>
            <a:r>
              <a:rPr b="1" lang="en">
                <a:solidFill>
                  <a:schemeClr val="dk1"/>
                </a:solidFill>
                <a:latin typeface="Times New Roman"/>
                <a:ea typeface="Times New Roman"/>
                <a:cs typeface="Times New Roman"/>
                <a:sym typeface="Times New Roman"/>
              </a:rPr>
              <a:t>BO(i,c,d,w):</a:t>
            </a:r>
            <a:r>
              <a:rPr lang="en">
                <a:solidFill>
                  <a:schemeClr val="dk1"/>
                </a:solidFill>
                <a:latin typeface="Times New Roman"/>
                <a:ea typeface="Times New Roman"/>
                <a:cs typeface="Times New Roman"/>
                <a:sym typeface="Times New Roman"/>
              </a:rPr>
              <a:t> backordered quantity for packaged chip i in week w for customer tier c, due week d for </a:t>
            </a:r>
            <a:r>
              <a:rPr b="1" lang="en">
                <a:solidFill>
                  <a:schemeClr val="dk1"/>
                </a:solidFill>
                <a:latin typeface="Times New Roman"/>
                <a:ea typeface="Times New Roman"/>
                <a:cs typeface="Times New Roman"/>
                <a:sym typeface="Times New Roman"/>
              </a:rPr>
              <a:t>book-keeping</a:t>
            </a:r>
            <a:endParaRPr b="1">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a:solidFill>
                  <a:schemeClr val="dk1"/>
                </a:solidFill>
                <a:latin typeface="Times New Roman"/>
                <a:ea typeface="Times New Roman"/>
                <a:cs typeface="Times New Roman"/>
                <a:sym typeface="Times New Roman"/>
              </a:rPr>
              <a:t>BOM(m,c,d,w):</a:t>
            </a:r>
            <a:r>
              <a:rPr lang="en">
                <a:solidFill>
                  <a:schemeClr val="dk1"/>
                </a:solidFill>
                <a:latin typeface="Times New Roman"/>
                <a:ea typeface="Times New Roman"/>
                <a:cs typeface="Times New Roman"/>
                <a:sym typeface="Times New Roman"/>
              </a:rPr>
              <a:t> backordered quantity for module m in week w for customer tier c, due week d for </a:t>
            </a:r>
            <a:r>
              <a:rPr b="1" lang="en">
                <a:solidFill>
                  <a:schemeClr val="dk1"/>
                </a:solidFill>
                <a:latin typeface="Times New Roman"/>
                <a:ea typeface="Times New Roman"/>
                <a:cs typeface="Times New Roman"/>
                <a:sym typeface="Times New Roman"/>
              </a:rPr>
              <a:t>book-keeping</a:t>
            </a:r>
            <a:endParaRPr b="1">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a:solidFill>
                  <a:schemeClr val="dk1"/>
                </a:solidFill>
                <a:latin typeface="Times New Roman"/>
                <a:ea typeface="Times New Roman"/>
                <a:cs typeface="Times New Roman"/>
                <a:sym typeface="Times New Roman"/>
              </a:rPr>
              <a:t>ABO(i,c,d,w):</a:t>
            </a: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actual </a:t>
            </a:r>
            <a:r>
              <a:rPr lang="en">
                <a:solidFill>
                  <a:schemeClr val="dk1"/>
                </a:solidFill>
                <a:latin typeface="Times New Roman"/>
                <a:ea typeface="Times New Roman"/>
                <a:cs typeface="Times New Roman"/>
                <a:sym typeface="Times New Roman"/>
              </a:rPr>
              <a:t>backordered quantity for packaged chip i in week w for customer tier c, due week d </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a:solidFill>
                  <a:schemeClr val="dk1"/>
                </a:solidFill>
                <a:latin typeface="Times New Roman"/>
                <a:ea typeface="Times New Roman"/>
                <a:cs typeface="Times New Roman"/>
                <a:sym typeface="Times New Roman"/>
              </a:rPr>
              <a:t>ABOM(m,c,d,w):</a:t>
            </a: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actual</a:t>
            </a:r>
            <a:r>
              <a:rPr lang="en">
                <a:solidFill>
                  <a:schemeClr val="dk1"/>
                </a:solidFill>
                <a:latin typeface="Times New Roman"/>
                <a:ea typeface="Times New Roman"/>
                <a:cs typeface="Times New Roman"/>
                <a:sym typeface="Times New Roman"/>
              </a:rPr>
              <a:t> backordered quantity for module m in week w for customer tier c, due week d </a:t>
            </a:r>
            <a:endParaRPr>
              <a:solidFill>
                <a:schemeClr val="dk1"/>
              </a:solidFill>
              <a:latin typeface="Times New Roman"/>
              <a:ea typeface="Times New Roman"/>
              <a:cs typeface="Times New Roman"/>
              <a:sym typeface="Times New Roman"/>
            </a:endParaRPr>
          </a:p>
          <a:p>
            <a:pPr indent="0" lvl="0" marL="0" rtl="0" algn="l">
              <a:lnSpc>
                <a:spcPct val="115000"/>
              </a:lnSpc>
              <a:spcBef>
                <a:spcPts val="1000"/>
              </a:spcBef>
              <a:spcAft>
                <a:spcPts val="0"/>
              </a:spcAft>
              <a:buSzPts val="1200"/>
              <a:buNone/>
            </a:pPr>
            <a:r>
              <a:rPr b="1" lang="en"/>
              <a:t>Lost sales</a:t>
            </a:r>
            <a:endParaRPr b="1">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a:solidFill>
                  <a:schemeClr val="dk1"/>
                </a:solidFill>
                <a:latin typeface="Times New Roman"/>
                <a:ea typeface="Times New Roman"/>
                <a:cs typeface="Times New Roman"/>
                <a:sym typeface="Times New Roman"/>
              </a:rPr>
              <a:t>LS(i,c,d,w):</a:t>
            </a:r>
            <a:r>
              <a:rPr lang="en">
                <a:solidFill>
                  <a:schemeClr val="dk1"/>
                </a:solidFill>
                <a:latin typeface="Times New Roman"/>
                <a:ea typeface="Times New Roman"/>
                <a:cs typeface="Times New Roman"/>
                <a:sym typeface="Times New Roman"/>
              </a:rPr>
              <a:t> quantity of lost sales of packaged chip i for customer tier c in week w for customer tier c, due week d for </a:t>
            </a:r>
            <a:r>
              <a:rPr b="1" lang="en">
                <a:solidFill>
                  <a:schemeClr val="dk1"/>
                </a:solidFill>
                <a:latin typeface="Times New Roman"/>
                <a:ea typeface="Times New Roman"/>
                <a:cs typeface="Times New Roman"/>
                <a:sym typeface="Times New Roman"/>
              </a:rPr>
              <a:t>book-keeping</a:t>
            </a:r>
            <a:endParaRPr b="1">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a:solidFill>
                  <a:schemeClr val="dk1"/>
                </a:solidFill>
                <a:latin typeface="Times New Roman"/>
                <a:ea typeface="Times New Roman"/>
                <a:cs typeface="Times New Roman"/>
                <a:sym typeface="Times New Roman"/>
              </a:rPr>
              <a:t>LSM(m,c,d,w): </a:t>
            </a:r>
            <a:r>
              <a:rPr lang="en">
                <a:solidFill>
                  <a:schemeClr val="dk1"/>
                </a:solidFill>
                <a:latin typeface="Times New Roman"/>
                <a:ea typeface="Times New Roman"/>
                <a:cs typeface="Times New Roman"/>
                <a:sym typeface="Times New Roman"/>
              </a:rPr>
              <a:t>quantity of lost sales of module m for customer tier c in week w for customer tier c, due week d for </a:t>
            </a:r>
            <a:r>
              <a:rPr b="1" lang="en">
                <a:solidFill>
                  <a:schemeClr val="dk1"/>
                </a:solidFill>
                <a:latin typeface="Times New Roman"/>
                <a:ea typeface="Times New Roman"/>
                <a:cs typeface="Times New Roman"/>
                <a:sym typeface="Times New Roman"/>
              </a:rPr>
              <a:t>book-keeping</a:t>
            </a:r>
            <a:endParaRPr b="1">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a:solidFill>
                  <a:schemeClr val="dk1"/>
                </a:solidFill>
                <a:latin typeface="Times New Roman"/>
                <a:ea typeface="Times New Roman"/>
                <a:cs typeface="Times New Roman"/>
                <a:sym typeface="Times New Roman"/>
              </a:rPr>
              <a:t>ALS(i,c,d,w):</a:t>
            </a: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actual </a:t>
            </a:r>
            <a:r>
              <a:rPr lang="en">
                <a:solidFill>
                  <a:schemeClr val="dk1"/>
                </a:solidFill>
                <a:latin typeface="Times New Roman"/>
                <a:ea typeface="Times New Roman"/>
                <a:cs typeface="Times New Roman"/>
                <a:sym typeface="Times New Roman"/>
              </a:rPr>
              <a:t>quantity of lost sales of packaged chip i for customer tier c in week w for customer tier c, due week d</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rPr b="1" lang="en">
                <a:solidFill>
                  <a:schemeClr val="dk1"/>
                </a:solidFill>
                <a:latin typeface="Times New Roman"/>
                <a:ea typeface="Times New Roman"/>
                <a:cs typeface="Times New Roman"/>
                <a:sym typeface="Times New Roman"/>
              </a:rPr>
              <a:t>ALSM(m,c,d,w): </a:t>
            </a:r>
            <a:r>
              <a:rPr b="1" lang="en">
                <a:solidFill>
                  <a:schemeClr val="dk1"/>
                </a:solidFill>
                <a:latin typeface="Times New Roman"/>
                <a:ea typeface="Times New Roman"/>
                <a:cs typeface="Times New Roman"/>
                <a:sym typeface="Times New Roman"/>
              </a:rPr>
              <a:t>actual </a:t>
            </a:r>
            <a:r>
              <a:rPr lang="en">
                <a:solidFill>
                  <a:schemeClr val="dk1"/>
                </a:solidFill>
                <a:latin typeface="Times New Roman"/>
                <a:ea typeface="Times New Roman"/>
                <a:cs typeface="Times New Roman"/>
                <a:sym typeface="Times New Roman"/>
              </a:rPr>
              <a:t>quantity of lost sales of module m for customer tier c in week w for customer tier c, due week d</a:t>
            </a:r>
            <a:endParaRPr>
              <a:solidFill>
                <a:schemeClr val="dk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SzPts val="1200"/>
              <a:buNone/>
            </a:pPr>
            <a:r>
              <a:t/>
            </a:r>
            <a:endParaRPr/>
          </a:p>
        </p:txBody>
      </p:sp>
      <p:sp>
        <p:nvSpPr>
          <p:cNvPr id="414" name="Google Shape;414;gd1673365b0_0_177"/>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415" name="Google Shape;415;gd1673365b0_0_177"/>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Model Decisions Variables - Implicit </a:t>
            </a:r>
            <a:endParaRPr>
              <a:highlight>
                <a:srgbClr val="FF0000"/>
              </a:highlight>
            </a:endParaRPr>
          </a:p>
        </p:txBody>
      </p:sp>
      <p:sp>
        <p:nvSpPr>
          <p:cNvPr id="416" name="Google Shape;416;gd1673365b0_0_177"/>
          <p:cNvSpPr txBox="1"/>
          <p:nvPr/>
        </p:nvSpPr>
        <p:spPr>
          <a:xfrm>
            <a:off x="2575675" y="3314325"/>
            <a:ext cx="1080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Quattrocento Sans"/>
                <a:ea typeface="Quattrocento Sans"/>
                <a:cs typeface="Quattrocento Sans"/>
                <a:sym typeface="Quattrocento Sans"/>
              </a:rPr>
              <a:t>Week Due</a:t>
            </a:r>
            <a:endParaRPr b="1" sz="1200">
              <a:solidFill>
                <a:srgbClr val="FFFFFF"/>
              </a:solidFill>
              <a:latin typeface="Quattrocento Sans"/>
              <a:ea typeface="Quattrocento Sans"/>
              <a:cs typeface="Quattrocento Sans"/>
              <a:sym typeface="Quattrocento Sans"/>
            </a:endParaRPr>
          </a:p>
        </p:txBody>
      </p:sp>
      <p:sp>
        <p:nvSpPr>
          <p:cNvPr id="417" name="Google Shape;417;gd1673365b0_0_177"/>
          <p:cNvSpPr txBox="1"/>
          <p:nvPr/>
        </p:nvSpPr>
        <p:spPr>
          <a:xfrm>
            <a:off x="4503275" y="3314325"/>
            <a:ext cx="1752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200">
                <a:solidFill>
                  <a:srgbClr val="FFFFFF"/>
                </a:solidFill>
                <a:latin typeface="Quattrocento Sans"/>
                <a:ea typeface="Quattrocento Sans"/>
                <a:cs typeface="Quattrocento Sans"/>
                <a:sym typeface="Quattrocento Sans"/>
              </a:rPr>
              <a:t>Week Due + 1</a:t>
            </a:r>
            <a:endParaRPr sz="1200">
              <a:latin typeface="Open Sans"/>
              <a:ea typeface="Open Sans"/>
              <a:cs typeface="Open Sans"/>
              <a:sym typeface="Open Sans"/>
            </a:endParaRPr>
          </a:p>
        </p:txBody>
      </p:sp>
      <p:sp>
        <p:nvSpPr>
          <p:cNvPr id="418" name="Google Shape;418;gd1673365b0_0_177"/>
          <p:cNvSpPr txBox="1"/>
          <p:nvPr/>
        </p:nvSpPr>
        <p:spPr>
          <a:xfrm>
            <a:off x="6766425" y="3221925"/>
            <a:ext cx="1752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Quattrocento Sans"/>
                <a:ea typeface="Quattrocento Sans"/>
                <a:cs typeface="Quattrocento Sans"/>
                <a:sym typeface="Quattrocento Sans"/>
              </a:rPr>
              <a:t>Last Week Backorders Allowed to be Filled</a:t>
            </a:r>
            <a:endParaRPr sz="1200">
              <a:latin typeface="Open Sans"/>
              <a:ea typeface="Open Sans"/>
              <a:cs typeface="Open Sans"/>
              <a:sym typeface="Open Sans"/>
            </a:endParaRPr>
          </a:p>
        </p:txBody>
      </p:sp>
      <p:sp>
        <p:nvSpPr>
          <p:cNvPr id="419" name="Google Shape;419;gd1673365b0_0_177"/>
          <p:cNvSpPr/>
          <p:nvPr/>
        </p:nvSpPr>
        <p:spPr>
          <a:xfrm>
            <a:off x="491800" y="3899550"/>
            <a:ext cx="1562700" cy="291000"/>
          </a:xfrm>
          <a:prstGeom prst="rect">
            <a:avLst/>
          </a:prstGeom>
          <a:solidFill>
            <a:srgbClr val="058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d1673365b0_0_177"/>
          <p:cNvSpPr txBox="1"/>
          <p:nvPr/>
        </p:nvSpPr>
        <p:spPr>
          <a:xfrm>
            <a:off x="397150" y="3844950"/>
            <a:ext cx="1752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Quattrocento Sans"/>
                <a:ea typeface="Quattrocento Sans"/>
                <a:cs typeface="Quattrocento Sans"/>
                <a:sym typeface="Quattrocento Sans"/>
              </a:rPr>
              <a:t>Remaining Demand</a:t>
            </a:r>
            <a:endParaRPr b="1" sz="1200">
              <a:solidFill>
                <a:srgbClr val="FFFFFF"/>
              </a:solidFill>
              <a:latin typeface="Quattrocento Sans"/>
              <a:ea typeface="Quattrocento Sans"/>
              <a:cs typeface="Quattrocento Sans"/>
              <a:sym typeface="Quattrocento Sans"/>
            </a:endParaRPr>
          </a:p>
        </p:txBody>
      </p:sp>
      <p:sp>
        <p:nvSpPr>
          <p:cNvPr id="421" name="Google Shape;421;gd1673365b0_0_177"/>
          <p:cNvSpPr/>
          <p:nvPr/>
        </p:nvSpPr>
        <p:spPr>
          <a:xfrm>
            <a:off x="491800" y="4283175"/>
            <a:ext cx="1562700" cy="291000"/>
          </a:xfrm>
          <a:prstGeom prst="rect">
            <a:avLst/>
          </a:prstGeom>
          <a:solidFill>
            <a:srgbClr val="058A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d1673365b0_0_177"/>
          <p:cNvSpPr txBox="1"/>
          <p:nvPr/>
        </p:nvSpPr>
        <p:spPr>
          <a:xfrm>
            <a:off x="464350" y="4241763"/>
            <a:ext cx="1617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rgbClr val="FFFFFF"/>
                </a:solidFill>
                <a:latin typeface="Quattrocento Sans"/>
                <a:ea typeface="Quattrocento Sans"/>
                <a:cs typeface="Quattrocento Sans"/>
                <a:sym typeface="Quattrocento Sans"/>
              </a:rPr>
              <a:t>Actual BO/LS Quant.</a:t>
            </a:r>
            <a:endParaRPr b="1" sz="1200">
              <a:solidFill>
                <a:srgbClr val="FFFFFF"/>
              </a:solidFill>
              <a:latin typeface="Quattrocento Sans"/>
              <a:ea typeface="Quattrocento Sans"/>
              <a:cs typeface="Quattrocento Sans"/>
              <a:sym typeface="Quattrocento Sans"/>
            </a:endParaRPr>
          </a:p>
        </p:txBody>
      </p:sp>
      <p:sp>
        <p:nvSpPr>
          <p:cNvPr id="423" name="Google Shape;423;gd1673365b0_0_177"/>
          <p:cNvSpPr txBox="1"/>
          <p:nvPr/>
        </p:nvSpPr>
        <p:spPr>
          <a:xfrm>
            <a:off x="2759225" y="3848875"/>
            <a:ext cx="96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Open Sans"/>
                <a:ea typeface="Open Sans"/>
                <a:cs typeface="Open Sans"/>
                <a:sym typeface="Open Sans"/>
              </a:rPr>
              <a:t>700 (BO)</a:t>
            </a:r>
            <a:endParaRPr b="1" sz="1300">
              <a:latin typeface="Open Sans"/>
              <a:ea typeface="Open Sans"/>
              <a:cs typeface="Open Sans"/>
              <a:sym typeface="Open Sans"/>
            </a:endParaRPr>
          </a:p>
        </p:txBody>
      </p:sp>
      <p:sp>
        <p:nvSpPr>
          <p:cNvPr id="424" name="Google Shape;424;gd1673365b0_0_177"/>
          <p:cNvSpPr txBox="1"/>
          <p:nvPr/>
        </p:nvSpPr>
        <p:spPr>
          <a:xfrm>
            <a:off x="5017925" y="3848888"/>
            <a:ext cx="96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Open Sans"/>
                <a:ea typeface="Open Sans"/>
                <a:cs typeface="Open Sans"/>
                <a:sym typeface="Open Sans"/>
              </a:rPr>
              <a:t>500 (BO)</a:t>
            </a:r>
            <a:endParaRPr b="1" sz="1300">
              <a:latin typeface="Open Sans"/>
              <a:ea typeface="Open Sans"/>
              <a:cs typeface="Open Sans"/>
              <a:sym typeface="Open Sans"/>
            </a:endParaRPr>
          </a:p>
        </p:txBody>
      </p:sp>
      <p:sp>
        <p:nvSpPr>
          <p:cNvPr id="425" name="Google Shape;425;gd1673365b0_0_177"/>
          <p:cNvSpPr txBox="1"/>
          <p:nvPr/>
        </p:nvSpPr>
        <p:spPr>
          <a:xfrm>
            <a:off x="7276625" y="3848888"/>
            <a:ext cx="96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Open Sans"/>
                <a:ea typeface="Open Sans"/>
                <a:cs typeface="Open Sans"/>
                <a:sym typeface="Open Sans"/>
              </a:rPr>
              <a:t>200 (LS)</a:t>
            </a:r>
            <a:endParaRPr b="1" sz="1300">
              <a:latin typeface="Open Sans"/>
              <a:ea typeface="Open Sans"/>
              <a:cs typeface="Open Sans"/>
              <a:sym typeface="Open Sans"/>
            </a:endParaRPr>
          </a:p>
        </p:txBody>
      </p:sp>
      <p:sp>
        <p:nvSpPr>
          <p:cNvPr id="426" name="Google Shape;426;gd1673365b0_0_177"/>
          <p:cNvSpPr txBox="1"/>
          <p:nvPr/>
        </p:nvSpPr>
        <p:spPr>
          <a:xfrm>
            <a:off x="2641927" y="4136175"/>
            <a:ext cx="1080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Open Sans"/>
                <a:ea typeface="Open Sans"/>
                <a:cs typeface="Open Sans"/>
                <a:sym typeface="Open Sans"/>
              </a:rPr>
              <a:t>500 (ABO)</a:t>
            </a:r>
            <a:endParaRPr b="1" sz="1300">
              <a:latin typeface="Open Sans"/>
              <a:ea typeface="Open Sans"/>
              <a:cs typeface="Open Sans"/>
              <a:sym typeface="Open Sans"/>
            </a:endParaRPr>
          </a:p>
          <a:p>
            <a:pPr indent="0" lvl="0" marL="0" rtl="0" algn="ctr">
              <a:spcBef>
                <a:spcPts val="0"/>
              </a:spcBef>
              <a:spcAft>
                <a:spcPts val="0"/>
              </a:spcAft>
              <a:buNone/>
            </a:pPr>
            <a:r>
              <a:rPr b="1" lang="en" sz="1300">
                <a:latin typeface="Open Sans"/>
                <a:ea typeface="Open Sans"/>
                <a:cs typeface="Open Sans"/>
                <a:sym typeface="Open Sans"/>
              </a:rPr>
              <a:t>2</a:t>
            </a:r>
            <a:r>
              <a:rPr b="1" lang="en" sz="1300">
                <a:latin typeface="Open Sans"/>
                <a:ea typeface="Open Sans"/>
                <a:cs typeface="Open Sans"/>
                <a:sym typeface="Open Sans"/>
              </a:rPr>
              <a:t>00 (ALS)*</a:t>
            </a:r>
            <a:endParaRPr b="1" sz="1300">
              <a:latin typeface="Open Sans"/>
              <a:ea typeface="Open Sans"/>
              <a:cs typeface="Open Sans"/>
              <a:sym typeface="Open Sans"/>
            </a:endParaRPr>
          </a:p>
        </p:txBody>
      </p:sp>
      <p:sp>
        <p:nvSpPr>
          <p:cNvPr id="427" name="Google Shape;427;gd1673365b0_0_177"/>
          <p:cNvSpPr txBox="1"/>
          <p:nvPr/>
        </p:nvSpPr>
        <p:spPr>
          <a:xfrm>
            <a:off x="4959275" y="4236225"/>
            <a:ext cx="1080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Open Sans"/>
                <a:ea typeface="Open Sans"/>
                <a:cs typeface="Open Sans"/>
                <a:sym typeface="Open Sans"/>
              </a:rPr>
              <a:t>3</a:t>
            </a:r>
            <a:r>
              <a:rPr b="1" lang="en" sz="1300">
                <a:latin typeface="Open Sans"/>
                <a:ea typeface="Open Sans"/>
                <a:cs typeface="Open Sans"/>
                <a:sym typeface="Open Sans"/>
              </a:rPr>
              <a:t>00 (ABO)</a:t>
            </a:r>
            <a:endParaRPr b="1" sz="1300">
              <a:latin typeface="Open Sans"/>
              <a:ea typeface="Open Sans"/>
              <a:cs typeface="Open Sans"/>
              <a:sym typeface="Open Sans"/>
            </a:endParaRPr>
          </a:p>
        </p:txBody>
      </p:sp>
      <p:sp>
        <p:nvSpPr>
          <p:cNvPr id="428" name="Google Shape;428;gd1673365b0_0_177"/>
          <p:cNvSpPr txBox="1"/>
          <p:nvPr/>
        </p:nvSpPr>
        <p:spPr>
          <a:xfrm>
            <a:off x="7413188" y="4236225"/>
            <a:ext cx="96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Open Sans"/>
                <a:ea typeface="Open Sans"/>
                <a:cs typeface="Open Sans"/>
                <a:sym typeface="Open Sans"/>
              </a:rPr>
              <a:t>0</a:t>
            </a:r>
            <a:endParaRPr b="1" sz="1300">
              <a:latin typeface="Open Sans"/>
              <a:ea typeface="Open Sans"/>
              <a:cs typeface="Open Sans"/>
              <a:sym typeface="Open Sans"/>
            </a:endParaRPr>
          </a:p>
        </p:txBody>
      </p:sp>
      <p:sp>
        <p:nvSpPr>
          <p:cNvPr id="429" name="Google Shape;429;gd1673365b0_0_177"/>
          <p:cNvSpPr/>
          <p:nvPr/>
        </p:nvSpPr>
        <p:spPr>
          <a:xfrm>
            <a:off x="491800" y="3221925"/>
            <a:ext cx="1562700" cy="554100"/>
          </a:xfrm>
          <a:prstGeom prst="rect">
            <a:avLst/>
          </a:prstGeom>
          <a:noFill/>
          <a:ln cap="flat" cmpd="sng" w="38100">
            <a:solidFill>
              <a:srgbClr val="1266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d1673365b0_0_177"/>
          <p:cNvSpPr txBox="1"/>
          <p:nvPr/>
        </p:nvSpPr>
        <p:spPr>
          <a:xfrm>
            <a:off x="732700" y="3283950"/>
            <a:ext cx="1080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Quattrocento Sans"/>
                <a:ea typeface="Quattrocento Sans"/>
                <a:cs typeface="Quattrocento Sans"/>
                <a:sym typeface="Quattrocento Sans"/>
              </a:rPr>
              <a:t>Example</a:t>
            </a:r>
            <a:endParaRPr b="1" sz="1500">
              <a:latin typeface="Quattrocento Sans"/>
              <a:ea typeface="Quattrocento Sans"/>
              <a:cs typeface="Quattrocento Sans"/>
              <a:sym typeface="Quattrocento Sans"/>
            </a:endParaRPr>
          </a:p>
        </p:txBody>
      </p:sp>
      <p:sp>
        <p:nvSpPr>
          <p:cNvPr id="431" name="Google Shape;431;gd1673365b0_0_177"/>
          <p:cNvSpPr txBox="1"/>
          <p:nvPr/>
        </p:nvSpPr>
        <p:spPr>
          <a:xfrm>
            <a:off x="5260925" y="4574175"/>
            <a:ext cx="378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*Reject lost sales the first time production decisions are made following receipt of an order</a:t>
            </a:r>
            <a:endParaRPr sz="12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d595688244_0_433"/>
          <p:cNvSpPr txBox="1"/>
          <p:nvPr>
            <p:ph idx="1" type="body"/>
          </p:nvPr>
        </p:nvSpPr>
        <p:spPr>
          <a:xfrm>
            <a:off x="464350" y="870450"/>
            <a:ext cx="8679600" cy="3959400"/>
          </a:xfrm>
          <a:prstGeom prst="rect">
            <a:avLst/>
          </a:prstGeom>
          <a:noFill/>
          <a:ln>
            <a:noFill/>
          </a:ln>
        </p:spPr>
        <p:txBody>
          <a:bodyPr anchorCtr="0" anchor="t" bIns="0" lIns="0" spcFirstLastPara="1" rIns="0" wrap="square" tIns="0">
            <a:noAutofit/>
          </a:bodyPr>
          <a:lstStyle/>
          <a:p>
            <a:pPr indent="0" lvl="0" marL="0" rtl="0" algn="l">
              <a:lnSpc>
                <a:spcPct val="60000"/>
              </a:lnSpc>
              <a:spcBef>
                <a:spcPts val="800"/>
              </a:spcBef>
              <a:spcAft>
                <a:spcPts val="0"/>
              </a:spcAft>
              <a:buSzPts val="1200"/>
              <a:buNone/>
            </a:pPr>
            <a:r>
              <a:rPr b="1" lang="en"/>
              <a:t>Minimize costs of:</a:t>
            </a:r>
            <a:endParaRPr b="1"/>
          </a:p>
          <a:p>
            <a:pPr indent="-304800" lvl="0" marL="457200" rtl="0" algn="l">
              <a:lnSpc>
                <a:spcPct val="60000"/>
              </a:lnSpc>
              <a:spcBef>
                <a:spcPts val="800"/>
              </a:spcBef>
              <a:spcAft>
                <a:spcPts val="0"/>
              </a:spcAft>
              <a:buSzPts val="1200"/>
              <a:buChar char="●"/>
            </a:pPr>
            <a:r>
              <a:rPr b="1" lang="en"/>
              <a:t>Backordering</a:t>
            </a:r>
            <a:endParaRPr b="1"/>
          </a:p>
          <a:p>
            <a:pPr indent="-304800" lvl="0" marL="457200" rtl="0" algn="l">
              <a:lnSpc>
                <a:spcPct val="60000"/>
              </a:lnSpc>
              <a:spcBef>
                <a:spcPts val="800"/>
              </a:spcBef>
              <a:spcAft>
                <a:spcPts val="0"/>
              </a:spcAft>
              <a:buSzPts val="1200"/>
              <a:buChar char="●"/>
            </a:pPr>
            <a:r>
              <a:rPr b="1" lang="en"/>
              <a:t>Inventory</a:t>
            </a:r>
            <a:endParaRPr b="1"/>
          </a:p>
          <a:p>
            <a:pPr indent="-298450" lvl="1" marL="914400" rtl="0" algn="l">
              <a:lnSpc>
                <a:spcPct val="100000"/>
              </a:lnSpc>
              <a:spcBef>
                <a:spcPts val="0"/>
              </a:spcBef>
              <a:spcAft>
                <a:spcPts val="0"/>
              </a:spcAft>
              <a:buSzPts val="1100"/>
              <a:buChar char="○"/>
            </a:pPr>
            <a:r>
              <a:rPr lang="en"/>
              <a:t>Excluding holding cost for raw die inventory</a:t>
            </a:r>
            <a:endParaRPr/>
          </a:p>
          <a:p>
            <a:pPr indent="-304800" lvl="0" marL="457200" rtl="0" algn="l">
              <a:lnSpc>
                <a:spcPct val="60000"/>
              </a:lnSpc>
              <a:spcBef>
                <a:spcPts val="800"/>
              </a:spcBef>
              <a:spcAft>
                <a:spcPts val="0"/>
              </a:spcAft>
              <a:buSzPts val="1200"/>
              <a:buChar char="●"/>
            </a:pPr>
            <a:r>
              <a:rPr b="1" lang="en"/>
              <a:t>Lost Sales</a:t>
            </a:r>
            <a:endParaRPr b="1"/>
          </a:p>
          <a:p>
            <a:pPr indent="-304800" lvl="0" marL="457200" rtl="0" algn="l">
              <a:lnSpc>
                <a:spcPct val="60000"/>
              </a:lnSpc>
              <a:spcBef>
                <a:spcPts val="800"/>
              </a:spcBef>
              <a:spcAft>
                <a:spcPts val="0"/>
              </a:spcAft>
              <a:buSzPts val="1200"/>
              <a:buChar char="●"/>
            </a:pPr>
            <a:r>
              <a:rPr b="1" lang="en"/>
              <a:t>Capacity</a:t>
            </a:r>
            <a:endParaRPr sz="1100"/>
          </a:p>
          <a:p>
            <a:pPr indent="-298450" lvl="1" marL="914400" rtl="0" algn="l">
              <a:lnSpc>
                <a:spcPct val="100000"/>
              </a:lnSpc>
              <a:spcBef>
                <a:spcPts val="0"/>
              </a:spcBef>
              <a:spcAft>
                <a:spcPts val="0"/>
              </a:spcAft>
              <a:buSzPts val="1100"/>
              <a:buChar char="○"/>
            </a:pPr>
            <a:r>
              <a:rPr lang="en"/>
              <a:t>Typically, want to delay production as much as possible while still satisfying due dates</a:t>
            </a:r>
            <a:endParaRPr/>
          </a:p>
          <a:p>
            <a:pPr indent="-298450" lvl="1" marL="914400" rtl="0" algn="l">
              <a:lnSpc>
                <a:spcPct val="90000"/>
              </a:lnSpc>
              <a:spcBef>
                <a:spcPts val="0"/>
              </a:spcBef>
              <a:spcAft>
                <a:spcPts val="0"/>
              </a:spcAft>
              <a:buSzPts val="1100"/>
              <a:buChar char="○"/>
            </a:pPr>
            <a:r>
              <a:rPr lang="en"/>
              <a:t>In practice, once an order is received, company prefers to produce it earlier</a:t>
            </a:r>
            <a:endParaRPr/>
          </a:p>
          <a:p>
            <a:pPr indent="-298450" lvl="2" marL="1371600" rtl="0" algn="l">
              <a:lnSpc>
                <a:spcPct val="90000"/>
              </a:lnSpc>
              <a:spcBef>
                <a:spcPts val="0"/>
              </a:spcBef>
              <a:spcAft>
                <a:spcPts val="0"/>
              </a:spcAft>
              <a:buSzPts val="1100"/>
              <a:buChar char="■"/>
            </a:pPr>
            <a:r>
              <a:rPr lang="en" sz="1100"/>
              <a:t>Unknown when demand will arise</a:t>
            </a:r>
            <a:endParaRPr sz="1100"/>
          </a:p>
          <a:p>
            <a:pPr indent="-298450" lvl="1" marL="914400" rtl="0" algn="l">
              <a:lnSpc>
                <a:spcPct val="90000"/>
              </a:lnSpc>
              <a:spcBef>
                <a:spcPts val="0"/>
              </a:spcBef>
              <a:spcAft>
                <a:spcPts val="0"/>
              </a:spcAft>
              <a:buSzPts val="1100"/>
              <a:buChar char="○"/>
            </a:pPr>
            <a:r>
              <a:rPr lang="en"/>
              <a:t>Achieve by charging increasing amounts for production in the future</a:t>
            </a:r>
            <a:endParaRPr/>
          </a:p>
          <a:p>
            <a:pPr indent="0" lvl="0" marL="0" rtl="0" algn="l">
              <a:lnSpc>
                <a:spcPct val="90000"/>
              </a:lnSpc>
              <a:spcBef>
                <a:spcPts val="1000"/>
              </a:spcBef>
              <a:spcAft>
                <a:spcPts val="0"/>
              </a:spcAft>
              <a:buNone/>
            </a:pPr>
            <a:r>
              <a:rPr i="1" lang="en" sz="1100">
                <a:solidFill>
                  <a:srgbClr val="000000"/>
                </a:solidFill>
              </a:rPr>
              <a:t>min       ∑</a:t>
            </a:r>
            <a:r>
              <a:rPr baseline="30000" i="1" lang="en" sz="1100">
                <a:solidFill>
                  <a:srgbClr val="000000"/>
                </a:solidFill>
              </a:rPr>
              <a:t>I</a:t>
            </a:r>
            <a:r>
              <a:rPr baseline="-25000" i="1" lang="en" sz="1100">
                <a:solidFill>
                  <a:srgbClr val="000000"/>
                </a:solidFill>
              </a:rPr>
              <a:t>i=1</a:t>
            </a:r>
            <a:r>
              <a:rPr i="1" lang="en" sz="1100">
                <a:solidFill>
                  <a:srgbClr val="000000"/>
                </a:solidFill>
              </a:rPr>
              <a:t>∑</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a:t>
            </a:r>
            <a:r>
              <a:rPr baseline="30000" i="1" lang="en" sz="1100">
                <a:solidFill>
                  <a:srgbClr val="000000"/>
                </a:solidFill>
              </a:rPr>
              <a:t>W</a:t>
            </a:r>
            <a:r>
              <a:rPr baseline="-25000" i="1" lang="en" sz="1100">
                <a:solidFill>
                  <a:srgbClr val="000000"/>
                </a:solidFill>
              </a:rPr>
              <a:t>w=1</a:t>
            </a:r>
            <a:r>
              <a:rPr i="1" lang="en" sz="1100">
                <a:solidFill>
                  <a:srgbClr val="000000"/>
                </a:solidFill>
              </a:rPr>
              <a:t> L(i,c)・ABO(i,c,d,w) + ∑</a:t>
            </a:r>
            <a:r>
              <a:rPr baseline="30000" i="1" lang="en" sz="1100">
                <a:solidFill>
                  <a:srgbClr val="000000"/>
                </a:solidFill>
              </a:rPr>
              <a:t>M</a:t>
            </a:r>
            <a:r>
              <a:rPr baseline="-25000" i="1" lang="en" sz="1100">
                <a:solidFill>
                  <a:srgbClr val="000000"/>
                </a:solidFill>
              </a:rPr>
              <a:t>m=1</a:t>
            </a:r>
            <a:r>
              <a:rPr i="1" lang="en" sz="1100">
                <a:solidFill>
                  <a:srgbClr val="000000"/>
                </a:solidFill>
              </a:rPr>
              <a:t>∑</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a:t>
            </a:r>
            <a:r>
              <a:rPr baseline="30000" i="1" lang="en" sz="1100">
                <a:solidFill>
                  <a:srgbClr val="000000"/>
                </a:solidFill>
              </a:rPr>
              <a:t>I</a:t>
            </a:r>
            <a:r>
              <a:rPr baseline="-25000" i="1" lang="en" sz="1100">
                <a:solidFill>
                  <a:srgbClr val="000000"/>
                </a:solidFill>
              </a:rPr>
              <a:t>i=1</a:t>
            </a:r>
            <a:r>
              <a:rPr i="1" lang="en" sz="1100">
                <a:solidFill>
                  <a:srgbClr val="000000"/>
                </a:solidFill>
              </a:rPr>
              <a:t> LM(m,c)・ABOM(m,c,d,w)</a:t>
            </a:r>
            <a:endParaRPr i="1" sz="1100">
              <a:solidFill>
                <a:srgbClr val="000000"/>
              </a:solidFill>
            </a:endParaRPr>
          </a:p>
          <a:p>
            <a:pPr indent="-298450" lvl="0" marL="457200" rtl="0" algn="l">
              <a:spcBef>
                <a:spcPts val="1000"/>
              </a:spcBef>
              <a:spcAft>
                <a:spcPts val="0"/>
              </a:spcAft>
              <a:buClr>
                <a:srgbClr val="000000"/>
              </a:buClr>
              <a:buSzPts val="1100"/>
              <a:buChar char="+"/>
            </a:pPr>
            <a:r>
              <a:rPr i="1" lang="en" sz="1100">
                <a:solidFill>
                  <a:srgbClr val="000000"/>
                </a:solidFill>
              </a:rPr>
              <a:t>∑</a:t>
            </a:r>
            <a:r>
              <a:rPr baseline="30000" i="1" lang="en" sz="1100">
                <a:solidFill>
                  <a:srgbClr val="000000"/>
                </a:solidFill>
              </a:rPr>
              <a:t>W</a:t>
            </a:r>
            <a:r>
              <a:rPr baseline="-25000" i="1" lang="en" sz="1100">
                <a:solidFill>
                  <a:srgbClr val="000000"/>
                </a:solidFill>
              </a:rPr>
              <a:t>w=1</a:t>
            </a:r>
            <a:r>
              <a:rPr i="1" lang="en" sz="1100">
                <a:solidFill>
                  <a:srgbClr val="000000"/>
                </a:solidFill>
              </a:rPr>
              <a:t>∑</a:t>
            </a:r>
            <a:r>
              <a:rPr baseline="30000" i="1" lang="en" sz="1100">
                <a:solidFill>
                  <a:srgbClr val="000000"/>
                </a:solidFill>
              </a:rPr>
              <a:t>F</a:t>
            </a:r>
            <a:r>
              <a:rPr baseline="-25000" i="1" lang="en" sz="1100">
                <a:solidFill>
                  <a:srgbClr val="000000"/>
                </a:solidFill>
              </a:rPr>
              <a:t>f=1</a:t>
            </a:r>
            <a:r>
              <a:rPr i="1" lang="en" sz="1100">
                <a:solidFill>
                  <a:srgbClr val="000000"/>
                </a:solidFill>
              </a:rPr>
              <a:t>( ∑</a:t>
            </a:r>
            <a:r>
              <a:rPr baseline="30000" i="1" lang="en" sz="1100">
                <a:solidFill>
                  <a:srgbClr val="000000"/>
                </a:solidFill>
              </a:rPr>
              <a:t>I</a:t>
            </a:r>
            <a:r>
              <a:rPr baseline="-25000" i="1" lang="en" sz="1100">
                <a:solidFill>
                  <a:srgbClr val="000000"/>
                </a:solidFill>
              </a:rPr>
              <a:t>i=1</a:t>
            </a:r>
            <a:r>
              <a:rPr i="1" lang="en" sz="1100">
                <a:solidFill>
                  <a:srgbClr val="000000"/>
                </a:solidFill>
              </a:rPr>
              <a:t>H(i)・(∑</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 ( IUC(i,c,d,f,w) + ITC(i,c,d,f,w))) + ∑</a:t>
            </a:r>
            <a:r>
              <a:rPr baseline="30000" i="1" lang="en" sz="1100">
                <a:solidFill>
                  <a:srgbClr val="000000"/>
                </a:solidFill>
              </a:rPr>
              <a:t>M</a:t>
            </a:r>
            <a:r>
              <a:rPr baseline="-25000" i="1" lang="en" sz="1100">
                <a:solidFill>
                  <a:srgbClr val="000000"/>
                </a:solidFill>
              </a:rPr>
              <a:t>m=1</a:t>
            </a:r>
            <a:r>
              <a:rPr i="1" lang="en" sz="1100">
                <a:solidFill>
                  <a:srgbClr val="000000"/>
                </a:solidFill>
              </a:rPr>
              <a:t>HM(m)・(∑</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 ( IUMC(m,c,d,f,w) + ITMC(m,c,d,f,w)))) </a:t>
            </a:r>
            <a:endParaRPr i="1" sz="1100">
              <a:solidFill>
                <a:srgbClr val="000000"/>
              </a:solidFill>
            </a:endParaRPr>
          </a:p>
          <a:p>
            <a:pPr indent="-298450" lvl="0" marL="457200" rtl="0" algn="l">
              <a:spcBef>
                <a:spcPts val="1000"/>
              </a:spcBef>
              <a:spcAft>
                <a:spcPts val="0"/>
              </a:spcAft>
              <a:buClr>
                <a:srgbClr val="000000"/>
              </a:buClr>
              <a:buSzPts val="1100"/>
              <a:buChar char="+"/>
            </a:pPr>
            <a:r>
              <a:rPr i="1" lang="en" sz="1100">
                <a:solidFill>
                  <a:srgbClr val="000000"/>
                </a:solidFill>
              </a:rPr>
              <a:t> ∑</a:t>
            </a:r>
            <a:r>
              <a:rPr baseline="30000" i="1" lang="en" sz="1100">
                <a:solidFill>
                  <a:srgbClr val="000000"/>
                </a:solidFill>
              </a:rPr>
              <a:t>I</a:t>
            </a:r>
            <a:r>
              <a:rPr baseline="-25000" i="1" lang="en" sz="1100">
                <a:solidFill>
                  <a:srgbClr val="000000"/>
                </a:solidFill>
              </a:rPr>
              <a:t>i=1</a:t>
            </a:r>
            <a:r>
              <a:rPr i="1" lang="en" sz="1100">
                <a:solidFill>
                  <a:srgbClr val="000000"/>
                </a:solidFill>
              </a:rPr>
              <a:t>∑</a:t>
            </a:r>
            <a:r>
              <a:rPr baseline="30000" i="1" lang="en" sz="1100">
                <a:solidFill>
                  <a:srgbClr val="000000"/>
                </a:solidFill>
              </a:rPr>
              <a:t>M</a:t>
            </a:r>
            <a:r>
              <a:rPr baseline="-25000" i="1" lang="en" sz="1100">
                <a:solidFill>
                  <a:srgbClr val="000000"/>
                </a:solidFill>
              </a:rPr>
              <a:t>m=1</a:t>
            </a:r>
            <a:r>
              <a:rPr i="1" lang="en" sz="1100">
                <a:solidFill>
                  <a:srgbClr val="000000"/>
                </a:solidFill>
              </a:rPr>
              <a:t>∑</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 </a:t>
            </a:r>
            <a:r>
              <a:rPr i="1" lang="en" sz="1100">
                <a:solidFill>
                  <a:srgbClr val="000000"/>
                </a:solidFill>
              </a:rPr>
              <a:t>(P(i)・∑</a:t>
            </a:r>
            <a:r>
              <a:rPr baseline="30000" i="1" lang="en" sz="1100">
                <a:solidFill>
                  <a:srgbClr val="000000"/>
                </a:solidFill>
              </a:rPr>
              <a:t>W</a:t>
            </a:r>
            <a:r>
              <a:rPr baseline="-25000" i="1" lang="en" sz="1100">
                <a:solidFill>
                  <a:srgbClr val="000000"/>
                </a:solidFill>
              </a:rPr>
              <a:t>w=1 </a:t>
            </a:r>
            <a:r>
              <a:rPr i="1" lang="en" sz="1100">
                <a:solidFill>
                  <a:srgbClr val="000000"/>
                </a:solidFill>
              </a:rPr>
              <a:t>ALS(i,c,d,w) + PM(m)・∑</a:t>
            </a:r>
            <a:r>
              <a:rPr baseline="30000" i="1" lang="en" sz="1100">
                <a:solidFill>
                  <a:srgbClr val="000000"/>
                </a:solidFill>
              </a:rPr>
              <a:t>W</a:t>
            </a:r>
            <a:r>
              <a:rPr baseline="-25000" i="1" lang="en" sz="1100">
                <a:solidFill>
                  <a:srgbClr val="000000"/>
                </a:solidFill>
              </a:rPr>
              <a:t>w=1 </a:t>
            </a:r>
            <a:r>
              <a:rPr i="1" lang="en" sz="1100">
                <a:solidFill>
                  <a:srgbClr val="000000"/>
                </a:solidFill>
              </a:rPr>
              <a:t>ALSM(m,c,d,w) )</a:t>
            </a:r>
            <a:endParaRPr i="1" sz="1100">
              <a:solidFill>
                <a:srgbClr val="000000"/>
              </a:solidFill>
            </a:endParaRPr>
          </a:p>
          <a:p>
            <a:pPr indent="-298450" lvl="0" marL="457200" rtl="0" algn="l">
              <a:spcBef>
                <a:spcPts val="1000"/>
              </a:spcBef>
              <a:spcAft>
                <a:spcPts val="0"/>
              </a:spcAft>
              <a:buClr>
                <a:srgbClr val="000000"/>
              </a:buClr>
              <a:buSzPts val="1100"/>
              <a:buChar char="+"/>
            </a:pPr>
            <a:r>
              <a:rPr i="1" lang="en" sz="1100">
                <a:solidFill>
                  <a:srgbClr val="000000"/>
                </a:solidFill>
              </a:rPr>
              <a:t>∑</a:t>
            </a:r>
            <a:r>
              <a:rPr baseline="30000" i="1" lang="en" sz="1100">
                <a:solidFill>
                  <a:srgbClr val="000000"/>
                </a:solidFill>
              </a:rPr>
              <a:t>I</a:t>
            </a:r>
            <a:r>
              <a:rPr baseline="-25000" i="1" lang="en" sz="1100">
                <a:solidFill>
                  <a:srgbClr val="000000"/>
                </a:solidFill>
              </a:rPr>
              <a:t>i=1</a:t>
            </a:r>
            <a:r>
              <a:rPr i="1" lang="en" sz="1100">
                <a:solidFill>
                  <a:srgbClr val="000000"/>
                </a:solidFill>
              </a:rPr>
              <a:t>∑</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a:t>
            </a:r>
            <a:r>
              <a:rPr baseline="30000" i="1" lang="en" sz="1100">
                <a:solidFill>
                  <a:srgbClr val="000000"/>
                </a:solidFill>
              </a:rPr>
              <a:t>F</a:t>
            </a:r>
            <a:r>
              <a:rPr baseline="-25000" i="1" lang="en" sz="1100">
                <a:solidFill>
                  <a:srgbClr val="000000"/>
                </a:solidFill>
              </a:rPr>
              <a:t>f=1</a:t>
            </a:r>
            <a:r>
              <a:rPr i="1" lang="en" sz="1100">
                <a:solidFill>
                  <a:srgbClr val="000000"/>
                </a:solidFill>
              </a:rPr>
              <a:t>∑</a:t>
            </a:r>
            <a:r>
              <a:rPr baseline="30000" i="1" lang="en" sz="1100">
                <a:solidFill>
                  <a:srgbClr val="000000"/>
                </a:solidFill>
              </a:rPr>
              <a:t>S</a:t>
            </a:r>
            <a:r>
              <a:rPr baseline="-25000" i="1" lang="en" sz="1100">
                <a:solidFill>
                  <a:srgbClr val="000000"/>
                </a:solidFill>
              </a:rPr>
              <a:t>s=1</a:t>
            </a:r>
            <a:r>
              <a:rPr i="1" lang="en" sz="1100">
                <a:solidFill>
                  <a:srgbClr val="000000"/>
                </a:solidFill>
              </a:rPr>
              <a:t>CC(f,s)・X(i,c,d,f,1)・PTA(i,f,s) + ∑</a:t>
            </a:r>
            <a:r>
              <a:rPr baseline="30000" i="1" lang="en" sz="1100">
                <a:solidFill>
                  <a:srgbClr val="000000"/>
                </a:solidFill>
              </a:rPr>
              <a:t>M</a:t>
            </a:r>
            <a:r>
              <a:rPr baseline="-25000" i="1" lang="en" sz="1100">
                <a:solidFill>
                  <a:srgbClr val="000000"/>
                </a:solidFill>
              </a:rPr>
              <a:t>m=1</a:t>
            </a:r>
            <a:r>
              <a:rPr i="1" lang="en" sz="1100">
                <a:solidFill>
                  <a:srgbClr val="000000"/>
                </a:solidFill>
              </a:rPr>
              <a:t>∑</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a:t>
            </a:r>
            <a:r>
              <a:rPr baseline="30000" i="1" lang="en" sz="1100">
                <a:solidFill>
                  <a:srgbClr val="000000"/>
                </a:solidFill>
              </a:rPr>
              <a:t>F</a:t>
            </a:r>
            <a:r>
              <a:rPr baseline="-25000" i="1" lang="en" sz="1100">
                <a:solidFill>
                  <a:srgbClr val="000000"/>
                </a:solidFill>
              </a:rPr>
              <a:t>f=1</a:t>
            </a:r>
            <a:r>
              <a:rPr i="1" lang="en" sz="1100">
                <a:solidFill>
                  <a:srgbClr val="000000"/>
                </a:solidFill>
              </a:rPr>
              <a:t>∑</a:t>
            </a:r>
            <a:r>
              <a:rPr baseline="30000" i="1" lang="en" sz="1100">
                <a:solidFill>
                  <a:srgbClr val="000000"/>
                </a:solidFill>
              </a:rPr>
              <a:t>S</a:t>
            </a:r>
            <a:r>
              <a:rPr baseline="-25000" i="1" lang="en" sz="1100">
                <a:solidFill>
                  <a:srgbClr val="000000"/>
                </a:solidFill>
              </a:rPr>
              <a:t>s=1</a:t>
            </a:r>
            <a:r>
              <a:rPr i="1" lang="en" sz="1100">
                <a:solidFill>
                  <a:srgbClr val="000000"/>
                </a:solidFill>
              </a:rPr>
              <a:t> CC(f,s)・XM(m,c,d,f,1)・PTAM(m,f,s) </a:t>
            </a:r>
            <a:endParaRPr i="1" sz="1100">
              <a:solidFill>
                <a:srgbClr val="000000"/>
              </a:solidFill>
            </a:endParaRPr>
          </a:p>
          <a:p>
            <a:pPr indent="-298450" lvl="0" marL="457200" rtl="0" algn="l">
              <a:spcBef>
                <a:spcPts val="1000"/>
              </a:spcBef>
              <a:spcAft>
                <a:spcPts val="0"/>
              </a:spcAft>
              <a:buClr>
                <a:srgbClr val="000000"/>
              </a:buClr>
              <a:buSzPts val="1100"/>
              <a:buChar char="+"/>
            </a:pPr>
            <a:r>
              <a:rPr i="1" lang="en" sz="1100">
                <a:solidFill>
                  <a:srgbClr val="000000"/>
                </a:solidFill>
              </a:rPr>
              <a:t>∑</a:t>
            </a:r>
            <a:r>
              <a:rPr baseline="30000" i="1" lang="en" sz="1100">
                <a:solidFill>
                  <a:srgbClr val="000000"/>
                </a:solidFill>
              </a:rPr>
              <a:t>I</a:t>
            </a:r>
            <a:r>
              <a:rPr baseline="-25000" i="1" lang="en" sz="1100">
                <a:solidFill>
                  <a:srgbClr val="000000"/>
                </a:solidFill>
              </a:rPr>
              <a:t>i=1</a:t>
            </a:r>
            <a:r>
              <a:rPr i="1" lang="en" sz="1100">
                <a:solidFill>
                  <a:srgbClr val="000000"/>
                </a:solidFill>
              </a:rPr>
              <a:t>∑</a:t>
            </a:r>
            <a:r>
              <a:rPr baseline="30000" i="1" lang="en" sz="1100">
                <a:solidFill>
                  <a:srgbClr val="000000"/>
                </a:solidFill>
              </a:rPr>
              <a:t>M</a:t>
            </a:r>
            <a:r>
              <a:rPr baseline="-25000" i="1" lang="en" sz="1100">
                <a:solidFill>
                  <a:srgbClr val="000000"/>
                </a:solidFill>
              </a:rPr>
              <a:t>m=1</a:t>
            </a:r>
            <a:r>
              <a:rPr i="1" lang="en" sz="1100">
                <a:solidFill>
                  <a:srgbClr val="000000"/>
                </a:solidFill>
              </a:rPr>
              <a:t>∑</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a:t>
            </a:r>
            <a:r>
              <a:rPr baseline="30000" i="1" lang="en" sz="1100">
                <a:solidFill>
                  <a:srgbClr val="000000"/>
                </a:solidFill>
              </a:rPr>
              <a:t>F</a:t>
            </a:r>
            <a:r>
              <a:rPr baseline="-25000" i="1" lang="en" sz="1100">
                <a:solidFill>
                  <a:srgbClr val="000000"/>
                </a:solidFill>
              </a:rPr>
              <a:t>f=1</a:t>
            </a:r>
            <a:r>
              <a:rPr i="1" lang="en" sz="1100">
                <a:solidFill>
                  <a:srgbClr val="000000"/>
                </a:solidFill>
              </a:rPr>
              <a:t>∑</a:t>
            </a:r>
            <a:r>
              <a:rPr baseline="30000" i="1" lang="en" sz="1100">
                <a:solidFill>
                  <a:srgbClr val="000000"/>
                </a:solidFill>
              </a:rPr>
              <a:t>S</a:t>
            </a:r>
            <a:r>
              <a:rPr baseline="-25000" i="1" lang="en" sz="1100">
                <a:solidFill>
                  <a:srgbClr val="000000"/>
                </a:solidFill>
              </a:rPr>
              <a:t>s=1</a:t>
            </a:r>
            <a:r>
              <a:rPr i="1" lang="en" sz="1100">
                <a:solidFill>
                  <a:srgbClr val="000000"/>
                </a:solidFill>
              </a:rPr>
              <a:t> ∑</a:t>
            </a:r>
            <a:r>
              <a:rPr baseline="30000" i="1" lang="en" sz="1100">
                <a:solidFill>
                  <a:srgbClr val="000000"/>
                </a:solidFill>
              </a:rPr>
              <a:t>W</a:t>
            </a:r>
            <a:r>
              <a:rPr baseline="-25000" i="1" lang="en" sz="1100">
                <a:solidFill>
                  <a:srgbClr val="000000"/>
                </a:solidFill>
              </a:rPr>
              <a:t>w=2</a:t>
            </a:r>
            <a:r>
              <a:rPr i="1" lang="en" sz="1100">
                <a:solidFill>
                  <a:srgbClr val="000000"/>
                </a:solidFill>
              </a:rPr>
              <a:t> (CC(f,s) + MC(s,w-1) + ε)・(X(i,c,d,f,w)・PTA(i,f,s) + XM(m,c,d,f,w)・PTAM(m,f,s) )</a:t>
            </a:r>
            <a:endParaRPr i="1" sz="1100">
              <a:solidFill>
                <a:srgbClr val="000000"/>
              </a:solidFill>
            </a:endParaRPr>
          </a:p>
          <a:p>
            <a:pPr indent="-298450" lvl="0" marL="457200" rtl="0" algn="l">
              <a:spcBef>
                <a:spcPts val="1000"/>
              </a:spcBef>
              <a:spcAft>
                <a:spcPts val="0"/>
              </a:spcAft>
              <a:buClr>
                <a:srgbClr val="000000"/>
              </a:buClr>
              <a:buSzPts val="1100"/>
              <a:buChar char="+"/>
            </a:pPr>
            <a:r>
              <a:rPr i="1" lang="en" sz="1100">
                <a:solidFill>
                  <a:srgbClr val="000000"/>
                </a:solidFill>
              </a:rPr>
              <a:t>∑</a:t>
            </a:r>
            <a:r>
              <a:rPr baseline="30000" i="1" lang="en" sz="1100">
                <a:solidFill>
                  <a:srgbClr val="000000"/>
                </a:solidFill>
              </a:rPr>
              <a:t>I</a:t>
            </a:r>
            <a:r>
              <a:rPr baseline="-25000" i="1" lang="en" sz="1100">
                <a:solidFill>
                  <a:srgbClr val="000000"/>
                </a:solidFill>
              </a:rPr>
              <a:t>i=1</a:t>
            </a:r>
            <a:r>
              <a:rPr i="1" lang="en" sz="1100">
                <a:solidFill>
                  <a:srgbClr val="000000"/>
                </a:solidFill>
              </a:rPr>
              <a:t>∑</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a:t>
            </a:r>
            <a:r>
              <a:rPr baseline="30000" i="1" lang="en" sz="1100">
                <a:solidFill>
                  <a:srgbClr val="000000"/>
                </a:solidFill>
              </a:rPr>
              <a:t>F</a:t>
            </a:r>
            <a:r>
              <a:rPr baseline="-25000" i="1" lang="en" sz="1100">
                <a:solidFill>
                  <a:srgbClr val="000000"/>
                </a:solidFill>
              </a:rPr>
              <a:t>f=1</a:t>
            </a:r>
            <a:r>
              <a:rPr i="1" lang="en" sz="1100">
                <a:solidFill>
                  <a:srgbClr val="000000"/>
                </a:solidFill>
              </a:rPr>
              <a:t>∑</a:t>
            </a:r>
            <a:r>
              <a:rPr baseline="30000" i="1" lang="en" sz="1100">
                <a:solidFill>
                  <a:srgbClr val="000000"/>
                </a:solidFill>
              </a:rPr>
              <a:t>T</a:t>
            </a:r>
            <a:r>
              <a:rPr baseline="-25000" i="1" lang="en" sz="1100">
                <a:solidFill>
                  <a:srgbClr val="000000"/>
                </a:solidFill>
              </a:rPr>
              <a:t>t=1</a:t>
            </a:r>
            <a:r>
              <a:rPr i="1" lang="en" sz="1100">
                <a:solidFill>
                  <a:srgbClr val="000000"/>
                </a:solidFill>
              </a:rPr>
              <a:t> CCT(f,t)・Y(i,c,d,f,1)・PTT(i,f,t) + ∑</a:t>
            </a:r>
            <a:r>
              <a:rPr baseline="30000" i="1" lang="en" sz="1100">
                <a:solidFill>
                  <a:srgbClr val="000000"/>
                </a:solidFill>
              </a:rPr>
              <a:t>M</a:t>
            </a:r>
            <a:r>
              <a:rPr baseline="-25000" i="1" lang="en" sz="1100">
                <a:solidFill>
                  <a:srgbClr val="000000"/>
                </a:solidFill>
              </a:rPr>
              <a:t>m=1</a:t>
            </a:r>
            <a:r>
              <a:rPr i="1" lang="en" sz="1100">
                <a:solidFill>
                  <a:srgbClr val="000000"/>
                </a:solidFill>
              </a:rPr>
              <a:t>∑</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a:t>
            </a:r>
            <a:r>
              <a:rPr baseline="30000" i="1" lang="en" sz="1100">
                <a:solidFill>
                  <a:srgbClr val="000000"/>
                </a:solidFill>
              </a:rPr>
              <a:t>F</a:t>
            </a:r>
            <a:r>
              <a:rPr baseline="-25000" i="1" lang="en" sz="1100">
                <a:solidFill>
                  <a:srgbClr val="000000"/>
                </a:solidFill>
              </a:rPr>
              <a:t>f=1</a:t>
            </a:r>
            <a:r>
              <a:rPr i="1" lang="en" sz="1100">
                <a:solidFill>
                  <a:srgbClr val="000000"/>
                </a:solidFill>
              </a:rPr>
              <a:t>∑</a:t>
            </a:r>
            <a:r>
              <a:rPr baseline="30000" i="1" lang="en" sz="1100">
                <a:solidFill>
                  <a:srgbClr val="000000"/>
                </a:solidFill>
              </a:rPr>
              <a:t>T</a:t>
            </a:r>
            <a:r>
              <a:rPr baseline="-25000" i="1" lang="en" sz="1100">
                <a:solidFill>
                  <a:srgbClr val="000000"/>
                </a:solidFill>
              </a:rPr>
              <a:t>t=1</a:t>
            </a:r>
            <a:r>
              <a:rPr i="1" lang="en" sz="1100">
                <a:solidFill>
                  <a:srgbClr val="000000"/>
                </a:solidFill>
              </a:rPr>
              <a:t> CCT(f,t)・YM(m,c,d,f,1)・PTTM(m,f,t) </a:t>
            </a:r>
            <a:endParaRPr i="1" sz="1100">
              <a:solidFill>
                <a:srgbClr val="000000"/>
              </a:solidFill>
            </a:endParaRPr>
          </a:p>
          <a:p>
            <a:pPr indent="-298450" lvl="0" marL="457200" rtl="0" algn="l">
              <a:spcBef>
                <a:spcPts val="1000"/>
              </a:spcBef>
              <a:spcAft>
                <a:spcPts val="0"/>
              </a:spcAft>
              <a:buClr>
                <a:srgbClr val="000000"/>
              </a:buClr>
              <a:buSzPts val="1100"/>
              <a:buChar char="+"/>
            </a:pPr>
            <a:r>
              <a:rPr i="1" lang="en" sz="1100">
                <a:solidFill>
                  <a:srgbClr val="000000"/>
                </a:solidFill>
              </a:rPr>
              <a:t>∑</a:t>
            </a:r>
            <a:r>
              <a:rPr baseline="30000" i="1" lang="en" sz="1100">
                <a:solidFill>
                  <a:srgbClr val="000000"/>
                </a:solidFill>
              </a:rPr>
              <a:t>I</a:t>
            </a:r>
            <a:r>
              <a:rPr baseline="-25000" i="1" lang="en" sz="1100">
                <a:solidFill>
                  <a:srgbClr val="000000"/>
                </a:solidFill>
              </a:rPr>
              <a:t>i=1</a:t>
            </a:r>
            <a:r>
              <a:rPr i="1" lang="en" sz="1100">
                <a:solidFill>
                  <a:srgbClr val="000000"/>
                </a:solidFill>
              </a:rPr>
              <a:t>∑</a:t>
            </a:r>
            <a:r>
              <a:rPr baseline="30000" i="1" lang="en" sz="1100">
                <a:solidFill>
                  <a:srgbClr val="000000"/>
                </a:solidFill>
              </a:rPr>
              <a:t>M</a:t>
            </a:r>
            <a:r>
              <a:rPr baseline="-25000" i="1" lang="en" sz="1100">
                <a:solidFill>
                  <a:srgbClr val="000000"/>
                </a:solidFill>
              </a:rPr>
              <a:t>m=1</a:t>
            </a:r>
            <a:r>
              <a:rPr i="1" lang="en" sz="1100">
                <a:solidFill>
                  <a:srgbClr val="000000"/>
                </a:solidFill>
              </a:rPr>
              <a:t>∑</a:t>
            </a:r>
            <a:r>
              <a:rPr baseline="30000" i="1" lang="en" sz="1100">
                <a:solidFill>
                  <a:srgbClr val="000000"/>
                </a:solidFill>
              </a:rPr>
              <a:t>C</a:t>
            </a:r>
            <a:r>
              <a:rPr baseline="-25000" i="1" lang="en" sz="1100">
                <a:solidFill>
                  <a:srgbClr val="000000"/>
                </a:solidFill>
              </a:rPr>
              <a:t>c=1</a:t>
            </a:r>
            <a:r>
              <a:rPr i="1" lang="en" sz="1100">
                <a:solidFill>
                  <a:srgbClr val="000000"/>
                </a:solidFill>
              </a:rPr>
              <a:t>∑</a:t>
            </a:r>
            <a:r>
              <a:rPr baseline="30000" i="1" lang="en" sz="1100">
                <a:solidFill>
                  <a:srgbClr val="000000"/>
                </a:solidFill>
              </a:rPr>
              <a:t>D</a:t>
            </a:r>
            <a:r>
              <a:rPr baseline="-25000" i="1" lang="en" sz="1100">
                <a:solidFill>
                  <a:srgbClr val="000000"/>
                </a:solidFill>
              </a:rPr>
              <a:t>d=1</a:t>
            </a:r>
            <a:r>
              <a:rPr i="1" lang="en" sz="1100">
                <a:solidFill>
                  <a:srgbClr val="000000"/>
                </a:solidFill>
              </a:rPr>
              <a:t>∑</a:t>
            </a:r>
            <a:r>
              <a:rPr baseline="30000" i="1" lang="en" sz="1100">
                <a:solidFill>
                  <a:srgbClr val="000000"/>
                </a:solidFill>
              </a:rPr>
              <a:t>F</a:t>
            </a:r>
            <a:r>
              <a:rPr baseline="-25000" i="1" lang="en" sz="1100">
                <a:solidFill>
                  <a:srgbClr val="000000"/>
                </a:solidFill>
              </a:rPr>
              <a:t>f=1</a:t>
            </a:r>
            <a:r>
              <a:rPr i="1" lang="en" sz="1100">
                <a:solidFill>
                  <a:srgbClr val="000000"/>
                </a:solidFill>
              </a:rPr>
              <a:t>∑</a:t>
            </a:r>
            <a:r>
              <a:rPr baseline="30000" i="1" lang="en" sz="1100">
                <a:solidFill>
                  <a:srgbClr val="000000"/>
                </a:solidFill>
              </a:rPr>
              <a:t>T</a:t>
            </a:r>
            <a:r>
              <a:rPr baseline="-25000" i="1" lang="en" sz="1100">
                <a:solidFill>
                  <a:srgbClr val="000000"/>
                </a:solidFill>
              </a:rPr>
              <a:t>t=1</a:t>
            </a:r>
            <a:r>
              <a:rPr i="1" lang="en" sz="1100">
                <a:solidFill>
                  <a:srgbClr val="000000"/>
                </a:solidFill>
              </a:rPr>
              <a:t> ∑</a:t>
            </a:r>
            <a:r>
              <a:rPr baseline="30000" i="1" lang="en" sz="1100">
                <a:solidFill>
                  <a:srgbClr val="000000"/>
                </a:solidFill>
              </a:rPr>
              <a:t>W</a:t>
            </a:r>
            <a:r>
              <a:rPr baseline="-25000" i="1" lang="en" sz="1100">
                <a:solidFill>
                  <a:srgbClr val="000000"/>
                </a:solidFill>
              </a:rPr>
              <a:t>w=2</a:t>
            </a:r>
            <a:r>
              <a:rPr i="1" lang="en" sz="1100">
                <a:solidFill>
                  <a:srgbClr val="000000"/>
                </a:solidFill>
              </a:rPr>
              <a:t> (CCT(f,t) + MCT(t,w-1) + ε)・(Y(i,c,d,f,w)・PTT(i,f,t) + YM(m,c,d,f,w)・PTTM(m,f,t))</a:t>
            </a:r>
            <a:endParaRPr i="1" sz="1100">
              <a:solidFill>
                <a:srgbClr val="000000"/>
              </a:solidFill>
            </a:endParaRPr>
          </a:p>
        </p:txBody>
      </p:sp>
      <p:sp>
        <p:nvSpPr>
          <p:cNvPr id="437" name="Google Shape;437;gd595688244_0_433"/>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438" name="Google Shape;438;gd595688244_0_433"/>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Objective Function </a:t>
            </a:r>
            <a:endParaRPr>
              <a:highlight>
                <a:srgbClr val="FF0000"/>
              </a:highlight>
            </a:endParaRPr>
          </a:p>
        </p:txBody>
      </p:sp>
      <p:sp>
        <p:nvSpPr>
          <p:cNvPr id="439" name="Google Shape;439;gd595688244_0_433"/>
          <p:cNvSpPr/>
          <p:nvPr/>
        </p:nvSpPr>
        <p:spPr>
          <a:xfrm>
            <a:off x="393400" y="2681025"/>
            <a:ext cx="8293500" cy="2010900"/>
          </a:xfrm>
          <a:prstGeom prst="rect">
            <a:avLst/>
          </a:prstGeom>
          <a:noFill/>
          <a:ln cap="flat" cmpd="sng" w="28575">
            <a:solidFill>
              <a:srgbClr val="0195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d595688244_0_558"/>
          <p:cNvSpPr txBox="1"/>
          <p:nvPr>
            <p:ph idx="1" type="body"/>
          </p:nvPr>
        </p:nvSpPr>
        <p:spPr>
          <a:xfrm>
            <a:off x="464344" y="950119"/>
            <a:ext cx="8215200" cy="3682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SzPts val="1200"/>
              <a:buNone/>
            </a:pPr>
            <a:r>
              <a:rPr b="1" lang="en" sz="1700"/>
              <a:t>Inventory Balance Constraints</a:t>
            </a:r>
            <a:endParaRPr b="1" sz="1700"/>
          </a:p>
          <a:p>
            <a:pPr indent="-323850" lvl="0" marL="457200" rtl="0" algn="l">
              <a:lnSpc>
                <a:spcPct val="90000"/>
              </a:lnSpc>
              <a:spcBef>
                <a:spcPts val="800"/>
              </a:spcBef>
              <a:spcAft>
                <a:spcPts val="0"/>
              </a:spcAft>
              <a:buSzPts val="1500"/>
              <a:buChar char="●"/>
            </a:pPr>
            <a:r>
              <a:rPr b="1" lang="en" sz="1500"/>
              <a:t>Die Bank</a:t>
            </a:r>
            <a:endParaRPr b="1" sz="1500"/>
          </a:p>
          <a:p>
            <a:pPr indent="0" lvl="0" marL="457200" marR="0" rtl="0" algn="l">
              <a:lnSpc>
                <a:spcPct val="90000"/>
              </a:lnSpc>
              <a:spcBef>
                <a:spcPts val="1000"/>
              </a:spcBef>
              <a:spcAft>
                <a:spcPts val="0"/>
              </a:spcAft>
              <a:buNone/>
            </a:pPr>
            <a:r>
              <a:rPr i="1" lang="en" sz="1300"/>
              <a:t>IDC(i,c,d,f,0) = I0(i,f) for every i,f</a:t>
            </a:r>
            <a:endParaRPr i="1" sz="1300"/>
          </a:p>
          <a:p>
            <a:pPr indent="0" lvl="0" marL="457200" marR="0" rtl="0" algn="l">
              <a:lnSpc>
                <a:spcPct val="90000"/>
              </a:lnSpc>
              <a:spcBef>
                <a:spcPts val="0"/>
              </a:spcBef>
              <a:spcAft>
                <a:spcPts val="0"/>
              </a:spcAft>
              <a:buNone/>
            </a:pPr>
            <a:r>
              <a:rPr i="1" lang="en" sz="1300"/>
              <a:t>IDC(i,c,d,f,w) = IDC(i,c,d,f,w-1) - X(i,c,d,f,w) + INC(i,c,d,f,w) for every i,c,d,f,w</a:t>
            </a:r>
            <a:endParaRPr i="1" sz="1500"/>
          </a:p>
          <a:p>
            <a:pPr indent="-323850" lvl="0" marL="457200" rtl="0" algn="l">
              <a:lnSpc>
                <a:spcPct val="90000"/>
              </a:lnSpc>
              <a:spcBef>
                <a:spcPts val="800"/>
              </a:spcBef>
              <a:spcAft>
                <a:spcPts val="0"/>
              </a:spcAft>
              <a:buSzPts val="1500"/>
              <a:buChar char="●"/>
            </a:pPr>
            <a:r>
              <a:rPr b="1" lang="en" sz="1500"/>
              <a:t>Untested Assemblies</a:t>
            </a:r>
            <a:endParaRPr b="1" sz="1500"/>
          </a:p>
          <a:p>
            <a:pPr indent="0" lvl="0" marL="457200" rtl="0" algn="l">
              <a:lnSpc>
                <a:spcPct val="90000"/>
              </a:lnSpc>
              <a:spcBef>
                <a:spcPts val="1000"/>
              </a:spcBef>
              <a:spcAft>
                <a:spcPts val="0"/>
              </a:spcAft>
              <a:buNone/>
            </a:pPr>
            <a:r>
              <a:rPr i="1" lang="en" sz="1300"/>
              <a:t>IUC(i,c,d,f,0) = IU0(i,f) for every i,f</a:t>
            </a:r>
            <a:endParaRPr i="1" sz="1300"/>
          </a:p>
          <a:p>
            <a:pPr indent="0" lvl="0" marL="457200" rtl="0" algn="l">
              <a:lnSpc>
                <a:spcPct val="90000"/>
              </a:lnSpc>
              <a:spcBef>
                <a:spcPts val="0"/>
              </a:spcBef>
              <a:spcAft>
                <a:spcPts val="0"/>
              </a:spcAft>
              <a:buNone/>
            </a:pPr>
            <a:r>
              <a:rPr i="1" lang="en" sz="1300"/>
              <a:t>IUC(i,c,d,f,w) = IUC(i,c,d,f,w-1) + X(i,c,d,f,w) - Y(i,c,d,f,w) for every i,c,d,f,w</a:t>
            </a:r>
            <a:endParaRPr i="1" sz="1300"/>
          </a:p>
          <a:p>
            <a:pPr indent="0" lvl="0" marL="457200" rtl="0" algn="l">
              <a:lnSpc>
                <a:spcPct val="90000"/>
              </a:lnSpc>
              <a:spcBef>
                <a:spcPts val="0"/>
              </a:spcBef>
              <a:spcAft>
                <a:spcPts val="0"/>
              </a:spcAft>
              <a:buNone/>
            </a:pPr>
            <a:r>
              <a:rPr i="1" lang="en" sz="1300"/>
              <a:t>IUMC(m,d,f,0) </a:t>
            </a:r>
            <a:r>
              <a:rPr i="1" lang="en" sz="1300"/>
              <a:t>= IUM0(m,f) for every m,f</a:t>
            </a:r>
            <a:endParaRPr i="1" sz="1300"/>
          </a:p>
          <a:p>
            <a:pPr indent="0" lvl="0" marL="457200" rtl="0" algn="l">
              <a:spcBef>
                <a:spcPts val="0"/>
              </a:spcBef>
              <a:spcAft>
                <a:spcPts val="0"/>
              </a:spcAft>
              <a:buNone/>
            </a:pPr>
            <a:r>
              <a:rPr i="1" lang="en" sz="1300"/>
              <a:t>IUMC(m,c,d,f,w) = IUMC(m,c,d,f,w-1) + XM(m,c,d,f,w) - YM(m,c,d,f,w) for every m,c,d,f,w</a:t>
            </a:r>
            <a:endParaRPr i="1" sz="1300"/>
          </a:p>
          <a:p>
            <a:pPr indent="-323850" lvl="0" marL="457200" rtl="0" algn="l">
              <a:lnSpc>
                <a:spcPct val="90000"/>
              </a:lnSpc>
              <a:spcBef>
                <a:spcPts val="800"/>
              </a:spcBef>
              <a:spcAft>
                <a:spcPts val="0"/>
              </a:spcAft>
              <a:buSzPts val="1500"/>
              <a:buChar char="●"/>
            </a:pPr>
            <a:r>
              <a:rPr b="1" lang="en" sz="1500"/>
              <a:t>Tested Assemblies</a:t>
            </a:r>
            <a:endParaRPr b="1" sz="1500"/>
          </a:p>
          <a:p>
            <a:pPr indent="0" lvl="0" marL="457200" rtl="0" algn="l">
              <a:spcBef>
                <a:spcPts val="1000"/>
              </a:spcBef>
              <a:spcAft>
                <a:spcPts val="0"/>
              </a:spcAft>
              <a:buNone/>
            </a:pPr>
            <a:r>
              <a:rPr i="1" lang="en" sz="1300"/>
              <a:t>ITC(i,c,d,f,0) = IT0(i,f) for every i,f</a:t>
            </a:r>
            <a:endParaRPr i="1" sz="1300"/>
          </a:p>
          <a:p>
            <a:pPr indent="0" lvl="0" marL="457200" rtl="0" algn="l">
              <a:spcBef>
                <a:spcPts val="0"/>
              </a:spcBef>
              <a:spcAft>
                <a:spcPts val="0"/>
              </a:spcAft>
              <a:buNone/>
            </a:pPr>
            <a:r>
              <a:rPr i="1" lang="en" sz="1300"/>
              <a:t>ITC(i,c,d,f,w) = ITC(i,c,d,f,w-1) + Y(i,c,d,f,w) - Q(i,c,d,f,w) + </a:t>
            </a:r>
            <a:r>
              <a:rPr i="1" lang="en" sz="1300">
                <a:solidFill>
                  <a:schemeClr val="dk1"/>
                </a:solidFill>
              </a:rPr>
              <a:t>∑</a:t>
            </a:r>
            <a:r>
              <a:rPr baseline="30000" i="1" lang="en" sz="1300">
                <a:solidFill>
                  <a:schemeClr val="dk1"/>
                </a:solidFill>
              </a:rPr>
              <a:t>M</a:t>
            </a:r>
            <a:r>
              <a:rPr baseline="-25000" i="1" lang="en" sz="1300">
                <a:solidFill>
                  <a:schemeClr val="dk1"/>
                </a:solidFill>
              </a:rPr>
              <a:t>m=1 </a:t>
            </a:r>
            <a:r>
              <a:rPr i="1" lang="en" sz="1300"/>
              <a:t>R(i,m)</a:t>
            </a:r>
            <a:r>
              <a:rPr i="1" lang="en" sz="1300">
                <a:solidFill>
                  <a:schemeClr val="dk1"/>
                </a:solidFill>
              </a:rPr>
              <a:t>・</a:t>
            </a:r>
            <a:r>
              <a:rPr i="1" lang="en" sz="1300"/>
              <a:t>XM(m,c,d,f,w)  for every i,c,d,f,w</a:t>
            </a:r>
            <a:endParaRPr i="1" sz="1300"/>
          </a:p>
          <a:p>
            <a:pPr indent="0" lvl="0" marL="457200" rtl="0" algn="l">
              <a:spcBef>
                <a:spcPts val="0"/>
              </a:spcBef>
              <a:spcAft>
                <a:spcPts val="0"/>
              </a:spcAft>
              <a:buNone/>
            </a:pPr>
            <a:r>
              <a:rPr i="1" lang="en" sz="1300"/>
              <a:t>ITMC(m,d,f,0) = ITM0(m,f) for every m,f</a:t>
            </a:r>
            <a:endParaRPr i="1" sz="1300"/>
          </a:p>
          <a:p>
            <a:pPr indent="0" lvl="0" marL="457200" rtl="0" algn="l">
              <a:spcBef>
                <a:spcPts val="0"/>
              </a:spcBef>
              <a:spcAft>
                <a:spcPts val="0"/>
              </a:spcAft>
              <a:buNone/>
            </a:pPr>
            <a:r>
              <a:rPr i="1" lang="en" sz="1300"/>
              <a:t>ITMC(m,c,d,f,w) = ITMC(m,c,d,f,w-1) + YM(m,c,d,f,w) - QM(m,c,d,f,w) for every m,c,d,f,w</a:t>
            </a:r>
            <a:endParaRPr i="1" sz="1500"/>
          </a:p>
        </p:txBody>
      </p:sp>
      <p:sp>
        <p:nvSpPr>
          <p:cNvPr id="445" name="Google Shape;445;gd595688244_0_558"/>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446" name="Google Shape;446;gd595688244_0_558"/>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Constraints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d595688244_0_439"/>
          <p:cNvSpPr txBox="1"/>
          <p:nvPr>
            <p:ph idx="1" type="body"/>
          </p:nvPr>
        </p:nvSpPr>
        <p:spPr>
          <a:xfrm>
            <a:off x="464350" y="893225"/>
            <a:ext cx="8215200" cy="3772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rPr b="1" lang="en" sz="1300"/>
              <a:t>Supply Constraints</a:t>
            </a:r>
            <a:endParaRPr b="1" sz="1300"/>
          </a:p>
          <a:p>
            <a:pPr indent="-304800" lvl="0" marL="457200" rtl="0" algn="l">
              <a:lnSpc>
                <a:spcPct val="115000"/>
              </a:lnSpc>
              <a:spcBef>
                <a:spcPts val="0"/>
              </a:spcBef>
              <a:spcAft>
                <a:spcPts val="0"/>
              </a:spcAft>
              <a:buSzPts val="1200"/>
              <a:buChar char="●"/>
            </a:pPr>
            <a:r>
              <a:rPr b="1" lang="en"/>
              <a:t>Assembly</a:t>
            </a:r>
            <a:endParaRPr b="1"/>
          </a:p>
          <a:p>
            <a:pPr indent="0" lvl="0" marL="457200" marR="0" rtl="0" algn="l">
              <a:lnSpc>
                <a:spcPct val="90000"/>
              </a:lnSpc>
              <a:spcBef>
                <a:spcPts val="1000"/>
              </a:spcBef>
              <a:spcAft>
                <a:spcPts val="0"/>
              </a:spcAft>
              <a:buNone/>
            </a:pPr>
            <a:r>
              <a:rPr i="1" lang="en" sz="1100"/>
              <a:t>X(i,c,d,f,w) ≤ IDC(i,c,d,f,w-1) + INC(i,c,d,f,w) </a:t>
            </a:r>
            <a:r>
              <a:rPr i="1" lang="en" sz="1100"/>
              <a:t>for every i,c,d,f,w</a:t>
            </a:r>
            <a:endParaRPr i="1" sz="1100"/>
          </a:p>
          <a:p>
            <a:pPr indent="0" lvl="0" marL="457200" marR="0" rtl="0" algn="l">
              <a:lnSpc>
                <a:spcPct val="90000"/>
              </a:lnSpc>
              <a:spcBef>
                <a:spcPts val="0"/>
              </a:spcBef>
              <a:spcAft>
                <a:spcPts val="0"/>
              </a:spcAft>
              <a:buNone/>
            </a:pPr>
            <a:r>
              <a:rPr i="1" lang="en" sz="1100"/>
              <a:t>XM(m,c,d,f,w)</a:t>
            </a:r>
            <a:r>
              <a:rPr i="1" lang="en" sz="1100">
                <a:solidFill>
                  <a:schemeClr val="dk1"/>
                </a:solidFill>
              </a:rPr>
              <a:t>・</a:t>
            </a:r>
            <a:r>
              <a:rPr i="1" lang="en" sz="1100"/>
              <a:t>R(i,m) ≤ ITC(i,c,d,f,w-1) + Y(i,c,d,f,w) - Q(i,c,d,f,w) </a:t>
            </a:r>
            <a:r>
              <a:rPr i="1" lang="en" sz="1100"/>
              <a:t>for every i,m,c,d,f,w</a:t>
            </a:r>
            <a:endParaRPr b="1"/>
          </a:p>
          <a:p>
            <a:pPr indent="0" lvl="0" marL="0" rtl="0" algn="l">
              <a:lnSpc>
                <a:spcPct val="115000"/>
              </a:lnSpc>
              <a:spcBef>
                <a:spcPts val="0"/>
              </a:spcBef>
              <a:spcAft>
                <a:spcPts val="0"/>
              </a:spcAft>
              <a:buSzPts val="1200"/>
              <a:buNone/>
            </a:pPr>
            <a:r>
              <a:t/>
            </a:r>
            <a:endParaRPr sz="750">
              <a:solidFill>
                <a:schemeClr val="dk1"/>
              </a:solidFill>
              <a:latin typeface="Arial"/>
              <a:ea typeface="Arial"/>
              <a:cs typeface="Arial"/>
              <a:sym typeface="Arial"/>
            </a:endParaRPr>
          </a:p>
          <a:p>
            <a:pPr indent="-304800" lvl="0" marL="457200" rtl="0" algn="l">
              <a:lnSpc>
                <a:spcPct val="115000"/>
              </a:lnSpc>
              <a:spcBef>
                <a:spcPts val="0"/>
              </a:spcBef>
              <a:spcAft>
                <a:spcPts val="0"/>
              </a:spcAft>
              <a:buSzPts val="1200"/>
              <a:buChar char="●"/>
            </a:pPr>
            <a:r>
              <a:rPr b="1" lang="en"/>
              <a:t>Testing</a:t>
            </a:r>
            <a:endParaRPr b="1" sz="75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750">
              <a:solidFill>
                <a:schemeClr val="dk1"/>
              </a:solidFill>
              <a:latin typeface="Arial"/>
              <a:ea typeface="Arial"/>
              <a:cs typeface="Arial"/>
              <a:sym typeface="Arial"/>
            </a:endParaRPr>
          </a:p>
          <a:p>
            <a:pPr indent="0" lvl="0" marL="457200" rtl="0" algn="l">
              <a:spcBef>
                <a:spcPts val="0"/>
              </a:spcBef>
              <a:spcAft>
                <a:spcPts val="0"/>
              </a:spcAft>
              <a:buNone/>
            </a:pPr>
            <a:r>
              <a:rPr i="1" lang="en" sz="1100"/>
              <a:t>Y(i,c,d,f,w) ≤ IUC(i,c,d,f,w-1) + X(i,c,d,f,w) for every i,c,d,f,w</a:t>
            </a:r>
            <a:endParaRPr i="1" sz="1100"/>
          </a:p>
          <a:p>
            <a:pPr indent="0" lvl="0" marL="457200" rtl="0" algn="l">
              <a:spcBef>
                <a:spcPts val="0"/>
              </a:spcBef>
              <a:spcAft>
                <a:spcPts val="0"/>
              </a:spcAft>
              <a:buNone/>
            </a:pPr>
            <a:r>
              <a:rPr i="1" lang="en" sz="1100"/>
              <a:t>YM(m,c,d,f,w) ≤ IUMC(m,c,d,f,w-1) + XM(m,c,d,f,w) for every m,c,d,f,w</a:t>
            </a:r>
            <a:endParaRPr b="1"/>
          </a:p>
          <a:p>
            <a:pPr indent="0" lvl="0" marL="0" rtl="0" algn="l">
              <a:lnSpc>
                <a:spcPct val="115000"/>
              </a:lnSpc>
              <a:spcBef>
                <a:spcPts val="0"/>
              </a:spcBef>
              <a:spcAft>
                <a:spcPts val="0"/>
              </a:spcAft>
              <a:buClr>
                <a:schemeClr val="dk1"/>
              </a:buClr>
              <a:buSzPts val="1100"/>
              <a:buFont typeface="Arial"/>
              <a:buNone/>
            </a:pPr>
            <a:r>
              <a:t/>
            </a:r>
            <a:endParaRPr sz="750">
              <a:solidFill>
                <a:schemeClr val="dk1"/>
              </a:solidFill>
              <a:latin typeface="Arial"/>
              <a:ea typeface="Arial"/>
              <a:cs typeface="Arial"/>
              <a:sym typeface="Arial"/>
            </a:endParaRPr>
          </a:p>
          <a:p>
            <a:pPr indent="-304800" lvl="0" marL="457200" rtl="0" algn="l">
              <a:lnSpc>
                <a:spcPct val="115000"/>
              </a:lnSpc>
              <a:spcBef>
                <a:spcPts val="0"/>
              </a:spcBef>
              <a:spcAft>
                <a:spcPts val="0"/>
              </a:spcAft>
              <a:buSzPts val="1200"/>
              <a:buChar char="●"/>
            </a:pPr>
            <a:r>
              <a:rPr b="1" lang="en"/>
              <a:t>Shipping/Allocation</a:t>
            </a:r>
            <a:endParaRPr b="1"/>
          </a:p>
          <a:p>
            <a:pPr indent="0" lvl="0" marL="457200" marR="0" rtl="0" algn="l">
              <a:lnSpc>
                <a:spcPct val="90000"/>
              </a:lnSpc>
              <a:spcBef>
                <a:spcPts val="1000"/>
              </a:spcBef>
              <a:spcAft>
                <a:spcPts val="0"/>
              </a:spcAft>
              <a:buNone/>
            </a:pPr>
            <a:r>
              <a:rPr i="1" lang="en" sz="1100"/>
              <a:t>Q(i,c,d,f,w) </a:t>
            </a:r>
            <a:r>
              <a:rPr i="1" lang="en" sz="1100"/>
              <a:t>≤ ITC(i,c,d,f,w-1) + Y(i,c,d,f,w) - ∑Mm=1 R(i,m)・XM(m,c,d,f,w) for every i,c,d,f,w</a:t>
            </a:r>
            <a:endParaRPr i="1" sz="1100"/>
          </a:p>
          <a:p>
            <a:pPr indent="0" lvl="0" marL="457200" marR="0" rtl="0" algn="l">
              <a:lnSpc>
                <a:spcPct val="90000"/>
              </a:lnSpc>
              <a:spcBef>
                <a:spcPts val="0"/>
              </a:spcBef>
              <a:spcAft>
                <a:spcPts val="0"/>
              </a:spcAft>
              <a:buNone/>
            </a:pPr>
            <a:r>
              <a:rPr i="1" lang="en" sz="1100"/>
              <a:t>QM(m,c,d,f,w) ≤ ITMC(m,c,d,f,w-1) + YM(m,c,d,f,w) for every m,c,d,f,w</a:t>
            </a:r>
            <a:endParaRPr sz="750">
              <a:solidFill>
                <a:schemeClr val="dk1"/>
              </a:solidFill>
              <a:latin typeface="Arial"/>
              <a:ea typeface="Arial"/>
              <a:cs typeface="Arial"/>
              <a:sym typeface="Arial"/>
            </a:endParaRPr>
          </a:p>
          <a:p>
            <a:pPr indent="0" lvl="0" marL="0" rtl="0" algn="l">
              <a:lnSpc>
                <a:spcPct val="115000"/>
              </a:lnSpc>
              <a:spcBef>
                <a:spcPts val="0"/>
              </a:spcBef>
              <a:spcAft>
                <a:spcPts val="0"/>
              </a:spcAft>
              <a:buSzPts val="1200"/>
              <a:buNone/>
            </a:pPr>
            <a:r>
              <a:t/>
            </a:r>
            <a:endParaRPr sz="650">
              <a:solidFill>
                <a:schemeClr val="dk1"/>
              </a:solidFill>
              <a:latin typeface="Arial"/>
              <a:ea typeface="Arial"/>
              <a:cs typeface="Arial"/>
              <a:sym typeface="Arial"/>
            </a:endParaRPr>
          </a:p>
          <a:p>
            <a:pPr indent="0" lvl="0" marL="0" rtl="0" algn="l">
              <a:lnSpc>
                <a:spcPct val="115000"/>
              </a:lnSpc>
              <a:spcBef>
                <a:spcPts val="0"/>
              </a:spcBef>
              <a:spcAft>
                <a:spcPts val="0"/>
              </a:spcAft>
              <a:buSzPts val="1200"/>
              <a:buNone/>
            </a:pPr>
            <a:r>
              <a:rPr b="1" lang="en" sz="1300"/>
              <a:t>Quantity to Ship/Allocate</a:t>
            </a:r>
            <a:endParaRPr b="1" sz="1300"/>
          </a:p>
          <a:p>
            <a:pPr indent="0" lvl="0" marL="0" rtl="0" algn="l">
              <a:lnSpc>
                <a:spcPct val="125000"/>
              </a:lnSpc>
              <a:spcBef>
                <a:spcPts val="1000"/>
              </a:spcBef>
              <a:spcAft>
                <a:spcPts val="0"/>
              </a:spcAft>
              <a:buNone/>
            </a:pPr>
            <a:r>
              <a:rPr i="1" lang="en" sz="1000">
                <a:solidFill>
                  <a:schemeClr val="dk1"/>
                </a:solidFill>
              </a:rPr>
              <a:t>∑</a:t>
            </a:r>
            <a:r>
              <a:rPr baseline="30000" i="1" lang="en" sz="1000">
                <a:solidFill>
                  <a:schemeClr val="dk1"/>
                </a:solidFill>
              </a:rPr>
              <a:t>F</a:t>
            </a:r>
            <a:r>
              <a:rPr baseline="-25000" i="1" lang="en" sz="1000">
                <a:solidFill>
                  <a:schemeClr val="dk1"/>
                </a:solidFill>
              </a:rPr>
              <a:t>f=1</a:t>
            </a:r>
            <a:r>
              <a:rPr i="1" lang="en" sz="1100"/>
              <a:t> </a:t>
            </a:r>
            <a:r>
              <a:rPr i="1" lang="en" sz="1000"/>
              <a:t>Q(i,c,d,f,wi) ≥ DI(i,c,d,w) - U(i,c,d,wi) if wi=w and wi&lt;d</a:t>
            </a:r>
            <a:endParaRPr i="1" sz="1000"/>
          </a:p>
          <a:p>
            <a:pPr indent="0" lvl="0" marL="0" rtl="0" algn="l">
              <a:lnSpc>
                <a:spcPct val="125000"/>
              </a:lnSpc>
              <a:spcBef>
                <a:spcPts val="0"/>
              </a:spcBef>
              <a:spcAft>
                <a:spcPts val="0"/>
              </a:spcAft>
              <a:buNone/>
            </a:pPr>
            <a:r>
              <a:rPr i="1" lang="en" sz="1000">
                <a:solidFill>
                  <a:schemeClr val="dk1"/>
                </a:solidFill>
              </a:rPr>
              <a:t>∑</a:t>
            </a:r>
            <a:r>
              <a:rPr baseline="30000" i="1" lang="en" sz="1000">
                <a:solidFill>
                  <a:schemeClr val="dk1"/>
                </a:solidFill>
              </a:rPr>
              <a:t>F</a:t>
            </a:r>
            <a:r>
              <a:rPr baseline="-25000" i="1" lang="en" sz="1000">
                <a:solidFill>
                  <a:schemeClr val="dk1"/>
                </a:solidFill>
              </a:rPr>
              <a:t>f=1 </a:t>
            </a:r>
            <a:r>
              <a:rPr i="1" lang="en" sz="1000">
                <a:solidFill>
                  <a:schemeClr val="dk1"/>
                </a:solidFill>
              </a:rPr>
              <a:t>Q(i,c,d,f,wi) ≥ U(i,c,d,wi-1) - U(i,c,d,wi) if wi&gt;w and wi&lt;d</a:t>
            </a:r>
            <a:endParaRPr i="1" sz="1000">
              <a:solidFill>
                <a:schemeClr val="dk1"/>
              </a:solidFill>
            </a:endParaRPr>
          </a:p>
          <a:p>
            <a:pPr indent="0" lvl="0" marL="0" rtl="0" algn="l">
              <a:lnSpc>
                <a:spcPct val="125000"/>
              </a:lnSpc>
              <a:spcBef>
                <a:spcPts val="0"/>
              </a:spcBef>
              <a:spcAft>
                <a:spcPts val="0"/>
              </a:spcAft>
              <a:buNone/>
            </a:pPr>
            <a:r>
              <a:rPr i="1" lang="en" sz="1000">
                <a:solidFill>
                  <a:schemeClr val="dk1"/>
                </a:solidFill>
              </a:rPr>
              <a:t>∑</a:t>
            </a:r>
            <a:r>
              <a:rPr baseline="30000" i="1" lang="en" sz="1000">
                <a:solidFill>
                  <a:schemeClr val="dk1"/>
                </a:solidFill>
              </a:rPr>
              <a:t>F</a:t>
            </a:r>
            <a:r>
              <a:rPr baseline="-25000" i="1" lang="en" sz="1000">
                <a:solidFill>
                  <a:schemeClr val="dk1"/>
                </a:solidFill>
              </a:rPr>
              <a:t>f=1 </a:t>
            </a:r>
            <a:r>
              <a:rPr i="1" lang="en" sz="1000">
                <a:solidFill>
                  <a:schemeClr val="dk1"/>
                </a:solidFill>
              </a:rPr>
              <a:t>Q(i,c,d,f,wi) ≥ U(i,c,d,wi-1) - BO(i,c,d,wi) if wi&gt;w and wi=d</a:t>
            </a:r>
            <a:endParaRPr i="1" sz="1000">
              <a:solidFill>
                <a:schemeClr val="dk1"/>
              </a:solidFill>
            </a:endParaRPr>
          </a:p>
          <a:p>
            <a:pPr indent="0" lvl="0" marL="0" rtl="0" algn="l">
              <a:lnSpc>
                <a:spcPct val="125000"/>
              </a:lnSpc>
              <a:spcBef>
                <a:spcPts val="0"/>
              </a:spcBef>
              <a:spcAft>
                <a:spcPts val="0"/>
              </a:spcAft>
              <a:buNone/>
            </a:pPr>
            <a:r>
              <a:rPr i="1" lang="en" sz="1000">
                <a:solidFill>
                  <a:schemeClr val="dk1"/>
                </a:solidFill>
              </a:rPr>
              <a:t>∑</a:t>
            </a:r>
            <a:r>
              <a:rPr baseline="30000" i="1" lang="en" sz="1000">
                <a:solidFill>
                  <a:schemeClr val="dk1"/>
                </a:solidFill>
              </a:rPr>
              <a:t>F</a:t>
            </a:r>
            <a:r>
              <a:rPr baseline="-25000" i="1" lang="en" sz="1000">
                <a:solidFill>
                  <a:schemeClr val="dk1"/>
                </a:solidFill>
              </a:rPr>
              <a:t>f=1 </a:t>
            </a:r>
            <a:r>
              <a:rPr i="1" lang="en" sz="1000">
                <a:solidFill>
                  <a:schemeClr val="dk1"/>
                </a:solidFill>
              </a:rPr>
              <a:t>Q(i,c,d,f,wi) ≥ BO(i,c,d,wi-1) - BO(i,c,d,wi) if wi&gt;d and wi&lt;d+σi(i,c)</a:t>
            </a:r>
            <a:endParaRPr i="1" sz="1000">
              <a:solidFill>
                <a:schemeClr val="dk1"/>
              </a:solidFill>
            </a:endParaRPr>
          </a:p>
          <a:p>
            <a:pPr indent="0" lvl="0" marL="0" rtl="0" algn="l">
              <a:lnSpc>
                <a:spcPct val="125000"/>
              </a:lnSpc>
              <a:spcBef>
                <a:spcPts val="0"/>
              </a:spcBef>
              <a:spcAft>
                <a:spcPts val="0"/>
              </a:spcAft>
              <a:buNone/>
            </a:pPr>
            <a:r>
              <a:rPr i="1" lang="en" sz="1000">
                <a:solidFill>
                  <a:schemeClr val="dk1"/>
                </a:solidFill>
              </a:rPr>
              <a:t>∑</a:t>
            </a:r>
            <a:r>
              <a:rPr baseline="30000" i="1" lang="en" sz="1000">
                <a:solidFill>
                  <a:schemeClr val="dk1"/>
                </a:solidFill>
              </a:rPr>
              <a:t>F</a:t>
            </a:r>
            <a:r>
              <a:rPr baseline="-25000" i="1" lang="en" sz="1000">
                <a:solidFill>
                  <a:schemeClr val="dk1"/>
                </a:solidFill>
              </a:rPr>
              <a:t>f=1 </a:t>
            </a:r>
            <a:r>
              <a:rPr i="1" lang="en" sz="1000">
                <a:solidFill>
                  <a:schemeClr val="dk1"/>
                </a:solidFill>
              </a:rPr>
              <a:t>Q(i,c,d,f,wi) ≥ 0 if wi&lt;w or wi&gt;=d+σi(i,c)</a:t>
            </a:r>
            <a:endParaRPr i="1" sz="1000">
              <a:solidFill>
                <a:schemeClr val="dk1"/>
              </a:solidFill>
            </a:endParaRPr>
          </a:p>
          <a:p>
            <a:pPr indent="0" lvl="0" marL="457200" rtl="0" algn="l">
              <a:lnSpc>
                <a:spcPct val="125000"/>
              </a:lnSpc>
              <a:spcBef>
                <a:spcPts val="0"/>
              </a:spcBef>
              <a:spcAft>
                <a:spcPts val="0"/>
              </a:spcAft>
              <a:buNone/>
            </a:pPr>
            <a:r>
              <a:t/>
            </a:r>
            <a:endParaRPr i="1" sz="1000">
              <a:solidFill>
                <a:schemeClr val="dk1"/>
              </a:solidFill>
            </a:endParaRPr>
          </a:p>
          <a:p>
            <a:pPr indent="0" lvl="0" marL="0" rtl="0" algn="l">
              <a:spcBef>
                <a:spcPts val="1000"/>
              </a:spcBef>
              <a:spcAft>
                <a:spcPts val="0"/>
              </a:spcAft>
              <a:buClr>
                <a:schemeClr val="dk1"/>
              </a:buClr>
              <a:buSzPts val="1100"/>
              <a:buFont typeface="Arial"/>
              <a:buNone/>
            </a:pPr>
            <a:r>
              <a:t/>
            </a:r>
            <a:endParaRPr i="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750">
              <a:solidFill>
                <a:schemeClr val="dk1"/>
              </a:solidFill>
              <a:latin typeface="Arial"/>
              <a:ea typeface="Arial"/>
              <a:cs typeface="Arial"/>
              <a:sym typeface="Arial"/>
            </a:endParaRPr>
          </a:p>
          <a:p>
            <a:pPr indent="0" lvl="0" marL="0" rtl="0" algn="l">
              <a:lnSpc>
                <a:spcPct val="90000"/>
              </a:lnSpc>
              <a:spcBef>
                <a:spcPts val="800"/>
              </a:spcBef>
              <a:spcAft>
                <a:spcPts val="0"/>
              </a:spcAft>
              <a:buSzPts val="1200"/>
              <a:buNone/>
            </a:pPr>
            <a:r>
              <a:t/>
            </a:r>
            <a:endParaRPr b="1" sz="750">
              <a:solidFill>
                <a:srgbClr val="931A68"/>
              </a:solidFill>
              <a:latin typeface="Arial"/>
              <a:ea typeface="Arial"/>
              <a:cs typeface="Arial"/>
              <a:sym typeface="Arial"/>
            </a:endParaRPr>
          </a:p>
        </p:txBody>
      </p:sp>
      <p:sp>
        <p:nvSpPr>
          <p:cNvPr id="452" name="Google Shape;452;gd595688244_0_439"/>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453" name="Google Shape;453;gd595688244_0_439"/>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Constraints</a:t>
            </a:r>
            <a:endParaRPr/>
          </a:p>
        </p:txBody>
      </p:sp>
      <p:sp>
        <p:nvSpPr>
          <p:cNvPr id="454" name="Google Shape;454;gd595688244_0_439"/>
          <p:cNvSpPr txBox="1"/>
          <p:nvPr/>
        </p:nvSpPr>
        <p:spPr>
          <a:xfrm>
            <a:off x="4032800" y="3656850"/>
            <a:ext cx="5207400" cy="1127400"/>
          </a:xfrm>
          <a:prstGeom prst="rect">
            <a:avLst/>
          </a:prstGeom>
          <a:noFill/>
          <a:ln>
            <a:noFill/>
          </a:ln>
        </p:spPr>
        <p:txBody>
          <a:bodyPr anchorCtr="0" anchor="t" bIns="91425" lIns="91425" spcFirstLastPara="1" rIns="91425" wrap="square" tIns="91425">
            <a:spAutoFit/>
          </a:bodyPr>
          <a:lstStyle/>
          <a:p>
            <a:pPr indent="0" lvl="0" marL="457200" rtl="0" algn="l">
              <a:lnSpc>
                <a:spcPct val="125000"/>
              </a:lnSpc>
              <a:spcBef>
                <a:spcPts val="1000"/>
              </a:spcBef>
              <a:spcAft>
                <a:spcPts val="0"/>
              </a:spcAft>
              <a:buNone/>
            </a:pPr>
            <a:r>
              <a:rPr i="1" lang="en" sz="1000">
                <a:solidFill>
                  <a:schemeClr val="dk1"/>
                </a:solidFill>
                <a:latin typeface="Open Sans"/>
                <a:ea typeface="Open Sans"/>
                <a:cs typeface="Open Sans"/>
                <a:sym typeface="Open Sans"/>
              </a:rPr>
              <a:t>∑</a:t>
            </a:r>
            <a:r>
              <a:rPr baseline="30000" i="1" lang="en" sz="1000">
                <a:solidFill>
                  <a:schemeClr val="dk1"/>
                </a:solidFill>
                <a:latin typeface="Open Sans"/>
                <a:ea typeface="Open Sans"/>
                <a:cs typeface="Open Sans"/>
                <a:sym typeface="Open Sans"/>
              </a:rPr>
              <a:t>F</a:t>
            </a:r>
            <a:r>
              <a:rPr baseline="-25000" i="1" lang="en" sz="1000">
                <a:solidFill>
                  <a:schemeClr val="dk1"/>
                </a:solidFill>
                <a:latin typeface="Open Sans"/>
                <a:ea typeface="Open Sans"/>
                <a:cs typeface="Open Sans"/>
                <a:sym typeface="Open Sans"/>
              </a:rPr>
              <a:t>f=1</a:t>
            </a:r>
            <a:r>
              <a:rPr i="1" lang="en" sz="1100">
                <a:solidFill>
                  <a:srgbClr val="262626"/>
                </a:solidFill>
                <a:latin typeface="Open Sans"/>
                <a:ea typeface="Open Sans"/>
                <a:cs typeface="Open Sans"/>
                <a:sym typeface="Open Sans"/>
              </a:rPr>
              <a:t> </a:t>
            </a:r>
            <a:r>
              <a:rPr i="1" lang="en" sz="1000">
                <a:solidFill>
                  <a:srgbClr val="262626"/>
                </a:solidFill>
                <a:latin typeface="Open Sans"/>
                <a:ea typeface="Open Sans"/>
                <a:cs typeface="Open Sans"/>
                <a:sym typeface="Open Sans"/>
              </a:rPr>
              <a:t>QM(m,c,d,f,wi) ≥ DM(m,c,d,w) - UM(m,c,d,wi) if wi=w and wi&lt;d</a:t>
            </a:r>
            <a:endParaRPr i="1" sz="1000">
              <a:solidFill>
                <a:srgbClr val="262626"/>
              </a:solidFill>
              <a:latin typeface="Open Sans"/>
              <a:ea typeface="Open Sans"/>
              <a:cs typeface="Open Sans"/>
              <a:sym typeface="Open Sans"/>
            </a:endParaRPr>
          </a:p>
          <a:p>
            <a:pPr indent="0" lvl="0" marL="457200" rtl="0" algn="l">
              <a:lnSpc>
                <a:spcPct val="125000"/>
              </a:lnSpc>
              <a:spcBef>
                <a:spcPts val="0"/>
              </a:spcBef>
              <a:spcAft>
                <a:spcPts val="0"/>
              </a:spcAft>
              <a:buNone/>
            </a:pPr>
            <a:r>
              <a:rPr i="1" lang="en" sz="1000">
                <a:solidFill>
                  <a:schemeClr val="dk1"/>
                </a:solidFill>
                <a:latin typeface="Open Sans"/>
                <a:ea typeface="Open Sans"/>
                <a:cs typeface="Open Sans"/>
                <a:sym typeface="Open Sans"/>
              </a:rPr>
              <a:t>∑</a:t>
            </a:r>
            <a:r>
              <a:rPr baseline="30000" i="1" lang="en" sz="1000">
                <a:solidFill>
                  <a:schemeClr val="dk1"/>
                </a:solidFill>
                <a:latin typeface="Open Sans"/>
                <a:ea typeface="Open Sans"/>
                <a:cs typeface="Open Sans"/>
                <a:sym typeface="Open Sans"/>
              </a:rPr>
              <a:t>F</a:t>
            </a:r>
            <a:r>
              <a:rPr baseline="-25000" i="1" lang="en" sz="1000">
                <a:solidFill>
                  <a:schemeClr val="dk1"/>
                </a:solidFill>
                <a:latin typeface="Open Sans"/>
                <a:ea typeface="Open Sans"/>
                <a:cs typeface="Open Sans"/>
                <a:sym typeface="Open Sans"/>
              </a:rPr>
              <a:t>f=1 </a:t>
            </a:r>
            <a:r>
              <a:rPr i="1" lang="en" sz="1000">
                <a:solidFill>
                  <a:schemeClr val="dk1"/>
                </a:solidFill>
                <a:latin typeface="Open Sans"/>
                <a:ea typeface="Open Sans"/>
                <a:cs typeface="Open Sans"/>
                <a:sym typeface="Open Sans"/>
              </a:rPr>
              <a:t>QM(m,c,d,f,wi) ≥ UM(m,c,d,wi-1) - UM(m,c,d,wi) if wi&gt;w and wi&lt;d</a:t>
            </a:r>
            <a:endParaRPr i="1" sz="1000">
              <a:solidFill>
                <a:schemeClr val="dk1"/>
              </a:solidFill>
              <a:latin typeface="Open Sans"/>
              <a:ea typeface="Open Sans"/>
              <a:cs typeface="Open Sans"/>
              <a:sym typeface="Open Sans"/>
            </a:endParaRPr>
          </a:p>
          <a:p>
            <a:pPr indent="0" lvl="0" marL="457200" rtl="0" algn="l">
              <a:lnSpc>
                <a:spcPct val="125000"/>
              </a:lnSpc>
              <a:spcBef>
                <a:spcPts val="0"/>
              </a:spcBef>
              <a:spcAft>
                <a:spcPts val="0"/>
              </a:spcAft>
              <a:buNone/>
            </a:pPr>
            <a:r>
              <a:rPr i="1" lang="en" sz="1000">
                <a:solidFill>
                  <a:schemeClr val="dk1"/>
                </a:solidFill>
                <a:latin typeface="Open Sans"/>
                <a:ea typeface="Open Sans"/>
                <a:cs typeface="Open Sans"/>
                <a:sym typeface="Open Sans"/>
              </a:rPr>
              <a:t>∑</a:t>
            </a:r>
            <a:r>
              <a:rPr baseline="30000" i="1" lang="en" sz="1000">
                <a:solidFill>
                  <a:schemeClr val="dk1"/>
                </a:solidFill>
                <a:latin typeface="Open Sans"/>
                <a:ea typeface="Open Sans"/>
                <a:cs typeface="Open Sans"/>
                <a:sym typeface="Open Sans"/>
              </a:rPr>
              <a:t>F</a:t>
            </a:r>
            <a:r>
              <a:rPr baseline="-25000" i="1" lang="en" sz="1000">
                <a:solidFill>
                  <a:schemeClr val="dk1"/>
                </a:solidFill>
                <a:latin typeface="Open Sans"/>
                <a:ea typeface="Open Sans"/>
                <a:cs typeface="Open Sans"/>
                <a:sym typeface="Open Sans"/>
              </a:rPr>
              <a:t>f=1 </a:t>
            </a:r>
            <a:r>
              <a:rPr i="1" lang="en" sz="1000">
                <a:solidFill>
                  <a:schemeClr val="dk1"/>
                </a:solidFill>
                <a:latin typeface="Open Sans"/>
                <a:ea typeface="Open Sans"/>
                <a:cs typeface="Open Sans"/>
                <a:sym typeface="Open Sans"/>
              </a:rPr>
              <a:t>QM(m,c,d,f,wi) ≥ UM(m,c,d,wi-1) - BOM(m,c,d,wi) if wi&gt;w and wi=d</a:t>
            </a:r>
            <a:endParaRPr i="1" sz="1000">
              <a:solidFill>
                <a:schemeClr val="dk1"/>
              </a:solidFill>
              <a:latin typeface="Open Sans"/>
              <a:ea typeface="Open Sans"/>
              <a:cs typeface="Open Sans"/>
              <a:sym typeface="Open Sans"/>
            </a:endParaRPr>
          </a:p>
          <a:p>
            <a:pPr indent="0" lvl="0" marL="457200" rtl="0" algn="l">
              <a:lnSpc>
                <a:spcPct val="125000"/>
              </a:lnSpc>
              <a:spcBef>
                <a:spcPts val="0"/>
              </a:spcBef>
              <a:spcAft>
                <a:spcPts val="0"/>
              </a:spcAft>
              <a:buNone/>
            </a:pPr>
            <a:r>
              <a:rPr i="1" lang="en" sz="1000">
                <a:solidFill>
                  <a:schemeClr val="dk1"/>
                </a:solidFill>
                <a:latin typeface="Open Sans"/>
                <a:ea typeface="Open Sans"/>
                <a:cs typeface="Open Sans"/>
                <a:sym typeface="Open Sans"/>
              </a:rPr>
              <a:t>∑</a:t>
            </a:r>
            <a:r>
              <a:rPr baseline="30000" i="1" lang="en" sz="1000">
                <a:solidFill>
                  <a:schemeClr val="dk1"/>
                </a:solidFill>
                <a:latin typeface="Open Sans"/>
                <a:ea typeface="Open Sans"/>
                <a:cs typeface="Open Sans"/>
                <a:sym typeface="Open Sans"/>
              </a:rPr>
              <a:t>F</a:t>
            </a:r>
            <a:r>
              <a:rPr baseline="-25000" i="1" lang="en" sz="1000">
                <a:solidFill>
                  <a:schemeClr val="dk1"/>
                </a:solidFill>
                <a:latin typeface="Open Sans"/>
                <a:ea typeface="Open Sans"/>
                <a:cs typeface="Open Sans"/>
                <a:sym typeface="Open Sans"/>
              </a:rPr>
              <a:t>f=1 </a:t>
            </a:r>
            <a:r>
              <a:rPr i="1" lang="en" sz="1000">
                <a:solidFill>
                  <a:schemeClr val="dk1"/>
                </a:solidFill>
                <a:latin typeface="Open Sans"/>
                <a:ea typeface="Open Sans"/>
                <a:cs typeface="Open Sans"/>
                <a:sym typeface="Open Sans"/>
              </a:rPr>
              <a:t>QM(m,c,d,f,wi) ≥ BOM(m,c,d,wi-1) - BOM(m,c,d,wi) if wi&gt;d and wi&lt;d+σm(m,c)</a:t>
            </a:r>
            <a:endParaRPr i="1" sz="1000">
              <a:solidFill>
                <a:schemeClr val="dk1"/>
              </a:solidFill>
              <a:latin typeface="Open Sans"/>
              <a:ea typeface="Open Sans"/>
              <a:cs typeface="Open Sans"/>
              <a:sym typeface="Open Sans"/>
            </a:endParaRPr>
          </a:p>
          <a:p>
            <a:pPr indent="0" lvl="0" marL="457200" rtl="0" algn="l">
              <a:lnSpc>
                <a:spcPct val="125000"/>
              </a:lnSpc>
              <a:spcBef>
                <a:spcPts val="0"/>
              </a:spcBef>
              <a:spcAft>
                <a:spcPts val="0"/>
              </a:spcAft>
              <a:buNone/>
            </a:pPr>
            <a:r>
              <a:rPr i="1" lang="en" sz="1000">
                <a:solidFill>
                  <a:schemeClr val="dk1"/>
                </a:solidFill>
                <a:latin typeface="Open Sans"/>
                <a:ea typeface="Open Sans"/>
                <a:cs typeface="Open Sans"/>
                <a:sym typeface="Open Sans"/>
              </a:rPr>
              <a:t>∑</a:t>
            </a:r>
            <a:r>
              <a:rPr baseline="30000" i="1" lang="en" sz="1000">
                <a:solidFill>
                  <a:schemeClr val="dk1"/>
                </a:solidFill>
                <a:latin typeface="Open Sans"/>
                <a:ea typeface="Open Sans"/>
                <a:cs typeface="Open Sans"/>
                <a:sym typeface="Open Sans"/>
              </a:rPr>
              <a:t>F</a:t>
            </a:r>
            <a:r>
              <a:rPr baseline="-25000" i="1" lang="en" sz="1000">
                <a:solidFill>
                  <a:schemeClr val="dk1"/>
                </a:solidFill>
                <a:latin typeface="Open Sans"/>
                <a:ea typeface="Open Sans"/>
                <a:cs typeface="Open Sans"/>
                <a:sym typeface="Open Sans"/>
              </a:rPr>
              <a:t>f=1 </a:t>
            </a:r>
            <a:r>
              <a:rPr i="1" lang="en" sz="1000">
                <a:solidFill>
                  <a:schemeClr val="dk1"/>
                </a:solidFill>
                <a:latin typeface="Open Sans"/>
                <a:ea typeface="Open Sans"/>
                <a:cs typeface="Open Sans"/>
                <a:sym typeface="Open Sans"/>
              </a:rPr>
              <a:t>QM(m,c,d,f,wi) ≥ 0 if wi&lt;w or wi&gt;=d+σm(m,c)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gd595688244_0_566"/>
          <p:cNvSpPr txBox="1"/>
          <p:nvPr>
            <p:ph idx="1" type="body"/>
          </p:nvPr>
        </p:nvSpPr>
        <p:spPr>
          <a:xfrm>
            <a:off x="464344" y="950119"/>
            <a:ext cx="8215200" cy="368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t/>
            </a:r>
            <a:endParaRPr sz="850">
              <a:solidFill>
                <a:schemeClr val="dk1"/>
              </a:solidFill>
              <a:latin typeface="Arial"/>
              <a:ea typeface="Arial"/>
              <a:cs typeface="Arial"/>
              <a:sym typeface="Arial"/>
            </a:endParaRPr>
          </a:p>
          <a:p>
            <a:pPr indent="0" lvl="0" marL="0" rtl="0" algn="l">
              <a:lnSpc>
                <a:spcPct val="115000"/>
              </a:lnSpc>
              <a:spcBef>
                <a:spcPts val="0"/>
              </a:spcBef>
              <a:spcAft>
                <a:spcPts val="0"/>
              </a:spcAft>
              <a:buSzPts val="1200"/>
              <a:buNone/>
            </a:pPr>
            <a:r>
              <a:rPr b="1" lang="en" sz="1500"/>
              <a:t>Unpenalized, </a:t>
            </a:r>
            <a:r>
              <a:rPr b="1" lang="en" sz="1500"/>
              <a:t>Unfulfilled Demand Constraints</a:t>
            </a:r>
            <a:endParaRPr b="1" sz="1500"/>
          </a:p>
          <a:p>
            <a:pPr indent="0" lvl="0" marL="0" rtl="0" algn="l">
              <a:lnSpc>
                <a:spcPct val="115000"/>
              </a:lnSpc>
              <a:spcBef>
                <a:spcPts val="0"/>
              </a:spcBef>
              <a:spcAft>
                <a:spcPts val="0"/>
              </a:spcAft>
              <a:buSzPts val="1200"/>
              <a:buNone/>
            </a:pPr>
            <a:r>
              <a:t/>
            </a:r>
            <a:endParaRPr b="1" sz="1500"/>
          </a:p>
          <a:p>
            <a:pPr indent="0" lvl="0" marL="0" rtl="0" algn="l">
              <a:lnSpc>
                <a:spcPct val="115000"/>
              </a:lnSpc>
              <a:spcBef>
                <a:spcPts val="0"/>
              </a:spcBef>
              <a:spcAft>
                <a:spcPts val="0"/>
              </a:spcAft>
              <a:buNone/>
            </a:pPr>
            <a:r>
              <a:rPr i="1" lang="en" sz="1300"/>
              <a:t>U(i,c,d,wi) </a:t>
            </a:r>
            <a:r>
              <a:rPr i="1" lang="en" sz="1100"/>
              <a:t>≥ DI(i,c,d,w) - </a:t>
            </a:r>
            <a:r>
              <a:rPr i="1" lang="en" sz="1000">
                <a:solidFill>
                  <a:schemeClr val="dk1"/>
                </a:solidFill>
              </a:rPr>
              <a:t>∑</a:t>
            </a:r>
            <a:r>
              <a:rPr baseline="30000" i="1" lang="en" sz="1000">
                <a:solidFill>
                  <a:schemeClr val="dk1"/>
                </a:solidFill>
              </a:rPr>
              <a:t>F</a:t>
            </a:r>
            <a:r>
              <a:rPr baseline="-25000" i="1" lang="en" sz="1000">
                <a:solidFill>
                  <a:schemeClr val="dk1"/>
                </a:solidFill>
              </a:rPr>
              <a:t>f=1 </a:t>
            </a:r>
            <a:r>
              <a:rPr i="1" lang="en" sz="1100"/>
              <a:t>(ITC(i,c,d,f,wi-1) - Y(i,c,d,f,wi) + </a:t>
            </a:r>
            <a:r>
              <a:rPr i="1" lang="en" sz="1000">
                <a:solidFill>
                  <a:schemeClr val="dk1"/>
                </a:solidFill>
              </a:rPr>
              <a:t>∑</a:t>
            </a:r>
            <a:r>
              <a:rPr baseline="30000" i="1" lang="en" sz="1000">
                <a:solidFill>
                  <a:schemeClr val="dk1"/>
                </a:solidFill>
              </a:rPr>
              <a:t>M</a:t>
            </a:r>
            <a:r>
              <a:rPr baseline="-25000" i="1" lang="en" sz="1000">
                <a:solidFill>
                  <a:schemeClr val="dk1"/>
                </a:solidFill>
              </a:rPr>
              <a:t>m=1</a:t>
            </a:r>
            <a:r>
              <a:rPr i="1" lang="en" sz="1100"/>
              <a:t> R(i,m)</a:t>
            </a:r>
            <a:r>
              <a:rPr i="1" lang="en" sz="1000">
                <a:solidFill>
                  <a:schemeClr val="dk1"/>
                </a:solidFill>
              </a:rPr>
              <a:t>・</a:t>
            </a:r>
            <a:r>
              <a:rPr i="1" lang="en" sz="1100"/>
              <a:t>XM(m,c,d,f,wi)) if wi=w</a:t>
            </a:r>
            <a:endParaRPr i="1" sz="1100"/>
          </a:p>
          <a:p>
            <a:pPr indent="0" lvl="0" marL="0" rtl="0" algn="l">
              <a:lnSpc>
                <a:spcPct val="115000"/>
              </a:lnSpc>
              <a:spcBef>
                <a:spcPts val="0"/>
              </a:spcBef>
              <a:spcAft>
                <a:spcPts val="0"/>
              </a:spcAft>
              <a:buNone/>
            </a:pPr>
            <a:r>
              <a:rPr i="1" lang="en" sz="1300"/>
              <a:t>U(i,c,d,wi) </a:t>
            </a:r>
            <a:r>
              <a:rPr i="1" lang="en" sz="1100"/>
              <a:t>≥ U(i,c,d,w-1) - </a:t>
            </a:r>
            <a:r>
              <a:rPr i="1" lang="en" sz="1000">
                <a:solidFill>
                  <a:schemeClr val="dk1"/>
                </a:solidFill>
              </a:rPr>
              <a:t>∑</a:t>
            </a:r>
            <a:r>
              <a:rPr baseline="30000" i="1" lang="en" sz="1000">
                <a:solidFill>
                  <a:schemeClr val="dk1"/>
                </a:solidFill>
              </a:rPr>
              <a:t>F</a:t>
            </a:r>
            <a:r>
              <a:rPr baseline="-25000" i="1" lang="en" sz="1000">
                <a:solidFill>
                  <a:schemeClr val="dk1"/>
                </a:solidFill>
              </a:rPr>
              <a:t>f=1 </a:t>
            </a:r>
            <a:r>
              <a:rPr i="1" lang="en" sz="1100"/>
              <a:t>(ITC(i,c,d,f,wi-1) - Y(i,c,d,f,wi) + </a:t>
            </a:r>
            <a:r>
              <a:rPr i="1" lang="en" sz="1000">
                <a:solidFill>
                  <a:schemeClr val="dk1"/>
                </a:solidFill>
              </a:rPr>
              <a:t>∑</a:t>
            </a:r>
            <a:r>
              <a:rPr baseline="30000" i="1" lang="en" sz="1000">
                <a:solidFill>
                  <a:schemeClr val="dk1"/>
                </a:solidFill>
              </a:rPr>
              <a:t>M</a:t>
            </a:r>
            <a:r>
              <a:rPr baseline="-25000" i="1" lang="en" sz="1000">
                <a:solidFill>
                  <a:schemeClr val="dk1"/>
                </a:solidFill>
              </a:rPr>
              <a:t>m=1</a:t>
            </a:r>
            <a:r>
              <a:rPr i="1" lang="en" sz="1100"/>
              <a:t> R(i,m)</a:t>
            </a:r>
            <a:r>
              <a:rPr i="1" lang="en" sz="1000">
                <a:solidFill>
                  <a:schemeClr val="dk1"/>
                </a:solidFill>
              </a:rPr>
              <a:t>・</a:t>
            </a:r>
            <a:r>
              <a:rPr i="1" lang="en" sz="1100"/>
              <a:t>XM(m,c,d,f,wi)) if wi&gt;w and wi&lt;d</a:t>
            </a:r>
            <a:endParaRPr i="1" sz="1100"/>
          </a:p>
          <a:p>
            <a:pPr indent="0" lvl="0" marL="0" rtl="0" algn="l">
              <a:lnSpc>
                <a:spcPct val="115000"/>
              </a:lnSpc>
              <a:spcBef>
                <a:spcPts val="0"/>
              </a:spcBef>
              <a:spcAft>
                <a:spcPts val="0"/>
              </a:spcAft>
              <a:buNone/>
            </a:pPr>
            <a:r>
              <a:rPr i="1" lang="en" sz="1300"/>
              <a:t>U(i,c,d,wi) </a:t>
            </a:r>
            <a:r>
              <a:rPr i="1" lang="en" sz="1100"/>
              <a:t>≥ 0 if wi&lt;w or wi≥d</a:t>
            </a:r>
            <a:endParaRPr i="1" sz="1100"/>
          </a:p>
          <a:p>
            <a:pPr indent="0" lvl="0" marL="0" rtl="0" algn="l">
              <a:lnSpc>
                <a:spcPct val="115000"/>
              </a:lnSpc>
              <a:spcBef>
                <a:spcPts val="0"/>
              </a:spcBef>
              <a:spcAft>
                <a:spcPts val="0"/>
              </a:spcAft>
              <a:buNone/>
            </a:pPr>
            <a:r>
              <a:t/>
            </a:r>
            <a:endParaRPr i="1" sz="1100"/>
          </a:p>
          <a:p>
            <a:pPr indent="0" lvl="0" marL="0" rtl="0" algn="l">
              <a:lnSpc>
                <a:spcPct val="115000"/>
              </a:lnSpc>
              <a:spcBef>
                <a:spcPts val="0"/>
              </a:spcBef>
              <a:spcAft>
                <a:spcPts val="0"/>
              </a:spcAft>
              <a:buNone/>
            </a:pPr>
            <a:r>
              <a:rPr i="1" lang="en" sz="1300"/>
              <a:t>UM(m,c,d,wi) </a:t>
            </a:r>
            <a:r>
              <a:rPr i="1" lang="en" sz="1100"/>
              <a:t>≥ DM(M,c,d,w) - </a:t>
            </a:r>
            <a:r>
              <a:rPr i="1" lang="en" sz="1000">
                <a:solidFill>
                  <a:schemeClr val="dk1"/>
                </a:solidFill>
              </a:rPr>
              <a:t>∑</a:t>
            </a:r>
            <a:r>
              <a:rPr baseline="30000" i="1" lang="en" sz="1000">
                <a:solidFill>
                  <a:schemeClr val="dk1"/>
                </a:solidFill>
              </a:rPr>
              <a:t>F</a:t>
            </a:r>
            <a:r>
              <a:rPr baseline="-25000" i="1" lang="en" sz="1000">
                <a:solidFill>
                  <a:schemeClr val="dk1"/>
                </a:solidFill>
              </a:rPr>
              <a:t>f=1</a:t>
            </a:r>
            <a:r>
              <a:rPr i="1" lang="en" sz="1100"/>
              <a:t> (ITMC(m,c,d,f,wi-1) - YM(M,c,d,f,wi)) if wi=w</a:t>
            </a:r>
            <a:endParaRPr i="1" sz="1100"/>
          </a:p>
          <a:p>
            <a:pPr indent="0" lvl="0" marL="0" rtl="0" algn="l">
              <a:lnSpc>
                <a:spcPct val="115000"/>
              </a:lnSpc>
              <a:spcBef>
                <a:spcPts val="0"/>
              </a:spcBef>
              <a:spcAft>
                <a:spcPts val="0"/>
              </a:spcAft>
              <a:buNone/>
            </a:pPr>
            <a:r>
              <a:rPr i="1" lang="en" sz="1300"/>
              <a:t>UM(m,c,d,wi) </a:t>
            </a:r>
            <a:r>
              <a:rPr i="1" lang="en" sz="1100"/>
              <a:t>≥ UM(M,c,d,w-1) - </a:t>
            </a:r>
            <a:r>
              <a:rPr i="1" lang="en" sz="1000">
                <a:solidFill>
                  <a:schemeClr val="dk1"/>
                </a:solidFill>
              </a:rPr>
              <a:t>∑</a:t>
            </a:r>
            <a:r>
              <a:rPr baseline="30000" i="1" lang="en" sz="1000">
                <a:solidFill>
                  <a:schemeClr val="dk1"/>
                </a:solidFill>
              </a:rPr>
              <a:t>F</a:t>
            </a:r>
            <a:r>
              <a:rPr baseline="-25000" i="1" lang="en" sz="1000">
                <a:solidFill>
                  <a:schemeClr val="dk1"/>
                </a:solidFill>
              </a:rPr>
              <a:t>f=1</a:t>
            </a:r>
            <a:r>
              <a:rPr i="1" lang="en" sz="1100"/>
              <a:t> (ITMC(M,c,d,f,wi-1) - YM(M,c,d,f,wi)) if wi&gt;w and wi&lt;d</a:t>
            </a:r>
            <a:endParaRPr i="1" sz="1100"/>
          </a:p>
          <a:p>
            <a:pPr indent="0" lvl="0" marL="0" rtl="0" algn="l">
              <a:lnSpc>
                <a:spcPct val="115000"/>
              </a:lnSpc>
              <a:spcBef>
                <a:spcPts val="0"/>
              </a:spcBef>
              <a:spcAft>
                <a:spcPts val="0"/>
              </a:spcAft>
              <a:buNone/>
            </a:pPr>
            <a:r>
              <a:rPr i="1" lang="en" sz="1300"/>
              <a:t>UM(m,c,d,wi) </a:t>
            </a:r>
            <a:r>
              <a:rPr i="1" lang="en" sz="1100"/>
              <a:t>≥ 0 if wi&lt;w or wi≥d</a:t>
            </a:r>
            <a:endParaRPr i="1" sz="1100"/>
          </a:p>
          <a:p>
            <a:pPr indent="0" lvl="0" marL="0" rtl="0" algn="l">
              <a:lnSpc>
                <a:spcPct val="115000"/>
              </a:lnSpc>
              <a:spcBef>
                <a:spcPts val="0"/>
              </a:spcBef>
              <a:spcAft>
                <a:spcPts val="0"/>
              </a:spcAft>
              <a:buNone/>
            </a:pPr>
            <a:r>
              <a:t/>
            </a:r>
            <a:endParaRPr b="1"/>
          </a:p>
          <a:p>
            <a:pPr indent="0" lvl="0" marL="0" rtl="0" algn="l">
              <a:lnSpc>
                <a:spcPct val="115000"/>
              </a:lnSpc>
              <a:spcBef>
                <a:spcPts val="0"/>
              </a:spcBef>
              <a:spcAft>
                <a:spcPts val="0"/>
              </a:spcAft>
              <a:buNone/>
            </a:pPr>
            <a:r>
              <a:t/>
            </a:r>
            <a:endParaRPr b="1"/>
          </a:p>
        </p:txBody>
      </p:sp>
      <p:sp>
        <p:nvSpPr>
          <p:cNvPr id="460" name="Google Shape;460;gd595688244_0_566"/>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461" name="Google Shape;461;gd595688244_0_566"/>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Constraints </a:t>
            </a:r>
            <a:endParaRPr>
              <a:highlight>
                <a:srgbClr val="FF00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d1673365b0_0_163"/>
          <p:cNvSpPr txBox="1"/>
          <p:nvPr>
            <p:ph idx="1" type="body"/>
          </p:nvPr>
        </p:nvSpPr>
        <p:spPr>
          <a:xfrm>
            <a:off x="464350" y="950125"/>
            <a:ext cx="8215200" cy="3646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t/>
            </a:r>
            <a:endParaRPr sz="750">
              <a:solidFill>
                <a:schemeClr val="dk1"/>
              </a:solidFill>
              <a:latin typeface="Arial"/>
              <a:ea typeface="Arial"/>
              <a:cs typeface="Arial"/>
              <a:sym typeface="Arial"/>
            </a:endParaRPr>
          </a:p>
          <a:p>
            <a:pPr indent="0" lvl="0" marL="0" rtl="0" algn="l">
              <a:lnSpc>
                <a:spcPct val="115000"/>
              </a:lnSpc>
              <a:spcBef>
                <a:spcPts val="0"/>
              </a:spcBef>
              <a:spcAft>
                <a:spcPts val="0"/>
              </a:spcAft>
              <a:buSzPts val="1200"/>
              <a:buNone/>
            </a:pPr>
            <a:r>
              <a:rPr b="1" lang="en" sz="1400"/>
              <a:t>Backorders</a:t>
            </a:r>
            <a:endParaRPr b="1" sz="1400"/>
          </a:p>
          <a:p>
            <a:pPr indent="0" lvl="0" marL="0" rtl="0" algn="l">
              <a:lnSpc>
                <a:spcPct val="115000"/>
              </a:lnSpc>
              <a:spcBef>
                <a:spcPts val="0"/>
              </a:spcBef>
              <a:spcAft>
                <a:spcPts val="0"/>
              </a:spcAft>
              <a:buNone/>
            </a:pPr>
            <a:r>
              <a:rPr i="1" lang="en" sz="1300"/>
              <a:t>BO(i,c,d,w) ≥ U(i,c,d,w-1) - </a:t>
            </a:r>
            <a:r>
              <a:rPr i="1" lang="en" sz="1300">
                <a:solidFill>
                  <a:schemeClr val="dk1"/>
                </a:solidFill>
              </a:rPr>
              <a:t>∑</a:t>
            </a:r>
            <a:r>
              <a:rPr baseline="30000" i="1" lang="en" sz="1300">
                <a:solidFill>
                  <a:schemeClr val="dk1"/>
                </a:solidFill>
              </a:rPr>
              <a:t>F</a:t>
            </a:r>
            <a:r>
              <a:rPr baseline="-25000" i="1" lang="en" sz="1300">
                <a:solidFill>
                  <a:schemeClr val="dk1"/>
                </a:solidFill>
              </a:rPr>
              <a:t>f=1 </a:t>
            </a:r>
            <a:r>
              <a:rPr i="1" lang="en" sz="1300"/>
              <a:t>(ITC(i,c,d,f,wi-1) - Y(i,c,d,f,wi) + </a:t>
            </a:r>
            <a:r>
              <a:rPr i="1" lang="en" sz="1300">
                <a:solidFill>
                  <a:schemeClr val="dk1"/>
                </a:solidFill>
              </a:rPr>
              <a:t>∑</a:t>
            </a:r>
            <a:r>
              <a:rPr baseline="30000" i="1" lang="en" sz="1300">
                <a:solidFill>
                  <a:schemeClr val="dk1"/>
                </a:solidFill>
              </a:rPr>
              <a:t>M</a:t>
            </a:r>
            <a:r>
              <a:rPr baseline="-25000" i="1" lang="en" sz="1300">
                <a:solidFill>
                  <a:schemeClr val="dk1"/>
                </a:solidFill>
              </a:rPr>
              <a:t>m=1</a:t>
            </a:r>
            <a:r>
              <a:rPr i="1" lang="en" sz="1300"/>
              <a:t> R(i,m)</a:t>
            </a:r>
            <a:r>
              <a:rPr i="1" lang="en" sz="1300">
                <a:solidFill>
                  <a:schemeClr val="dk1"/>
                </a:solidFill>
              </a:rPr>
              <a:t>・</a:t>
            </a:r>
            <a:r>
              <a:rPr i="1" lang="en" sz="1300"/>
              <a:t>XM(m,c,d,f,wi)) if w=d</a:t>
            </a:r>
            <a:endParaRPr i="1" sz="1300"/>
          </a:p>
          <a:p>
            <a:pPr indent="0" lvl="0" marL="0" rtl="0" algn="l">
              <a:lnSpc>
                <a:spcPct val="115000"/>
              </a:lnSpc>
              <a:spcBef>
                <a:spcPts val="0"/>
              </a:spcBef>
              <a:spcAft>
                <a:spcPts val="0"/>
              </a:spcAft>
              <a:buClr>
                <a:schemeClr val="dk1"/>
              </a:buClr>
              <a:buSzPts val="1100"/>
              <a:buFont typeface="Arial"/>
              <a:buNone/>
            </a:pPr>
            <a:r>
              <a:rPr i="1" lang="en" sz="1300">
                <a:solidFill>
                  <a:schemeClr val="dk1"/>
                </a:solidFill>
              </a:rPr>
              <a:t>BO(i,c,d,w) </a:t>
            </a:r>
            <a:r>
              <a:rPr i="1" lang="en" sz="1300"/>
              <a:t>≥ DI(i,c,d,w) - </a:t>
            </a:r>
            <a:r>
              <a:rPr i="1" lang="en" sz="1300">
                <a:solidFill>
                  <a:schemeClr val="dk1"/>
                </a:solidFill>
              </a:rPr>
              <a:t>∑</a:t>
            </a:r>
            <a:r>
              <a:rPr baseline="30000" i="1" lang="en" sz="1300">
                <a:solidFill>
                  <a:schemeClr val="dk1"/>
                </a:solidFill>
              </a:rPr>
              <a:t>F</a:t>
            </a:r>
            <a:r>
              <a:rPr baseline="-25000" i="1" lang="en" sz="1300">
                <a:solidFill>
                  <a:schemeClr val="dk1"/>
                </a:solidFill>
              </a:rPr>
              <a:t>f=1 </a:t>
            </a:r>
            <a:r>
              <a:rPr i="1" lang="en" sz="1300"/>
              <a:t>(ITC(i,c,d,f,wi-1) - Y(i,c,d,f,wi) + </a:t>
            </a:r>
            <a:r>
              <a:rPr i="1" lang="en" sz="1300">
                <a:solidFill>
                  <a:schemeClr val="dk1"/>
                </a:solidFill>
              </a:rPr>
              <a:t>∑</a:t>
            </a:r>
            <a:r>
              <a:rPr baseline="30000" i="1" lang="en" sz="1300">
                <a:solidFill>
                  <a:schemeClr val="dk1"/>
                </a:solidFill>
              </a:rPr>
              <a:t>M</a:t>
            </a:r>
            <a:r>
              <a:rPr baseline="-25000" i="1" lang="en" sz="1300">
                <a:solidFill>
                  <a:schemeClr val="dk1"/>
                </a:solidFill>
              </a:rPr>
              <a:t>m=1</a:t>
            </a:r>
            <a:r>
              <a:rPr i="1" lang="en" sz="1300"/>
              <a:t> R(i,m)</a:t>
            </a:r>
            <a:r>
              <a:rPr i="1" lang="en" sz="1300">
                <a:solidFill>
                  <a:schemeClr val="dk1"/>
                </a:solidFill>
              </a:rPr>
              <a:t>・</a:t>
            </a:r>
            <a:r>
              <a:rPr i="1" lang="en" sz="1300"/>
              <a:t>XM(m,c,d,f,wi)) if w=d </a:t>
            </a:r>
            <a:endParaRPr i="1" sz="1300"/>
          </a:p>
          <a:p>
            <a:pPr indent="0" lvl="0" marL="0" rtl="0" algn="l">
              <a:lnSpc>
                <a:spcPct val="115000"/>
              </a:lnSpc>
              <a:spcBef>
                <a:spcPts val="0"/>
              </a:spcBef>
              <a:spcAft>
                <a:spcPts val="0"/>
              </a:spcAft>
              <a:buClr>
                <a:schemeClr val="dk1"/>
              </a:buClr>
              <a:buSzPts val="1100"/>
              <a:buFont typeface="Arial"/>
              <a:buNone/>
            </a:pPr>
            <a:r>
              <a:rPr i="1" lang="en" sz="1300"/>
              <a:t>BO(i,c,d,w) ≥ BO(i,c,d,w-1) - </a:t>
            </a:r>
            <a:r>
              <a:rPr i="1" lang="en" sz="1300">
                <a:solidFill>
                  <a:schemeClr val="dk1"/>
                </a:solidFill>
              </a:rPr>
              <a:t>∑</a:t>
            </a:r>
            <a:r>
              <a:rPr baseline="30000" i="1" lang="en" sz="1300">
                <a:solidFill>
                  <a:schemeClr val="dk1"/>
                </a:solidFill>
              </a:rPr>
              <a:t>F</a:t>
            </a:r>
            <a:r>
              <a:rPr baseline="-25000" i="1" lang="en" sz="1300">
                <a:solidFill>
                  <a:schemeClr val="dk1"/>
                </a:solidFill>
              </a:rPr>
              <a:t>f=1 </a:t>
            </a:r>
            <a:r>
              <a:rPr i="1" lang="en" sz="1300"/>
              <a:t>(ITC(i,c,d,f,wi-1) - Y(i,c,d,f,wi) + </a:t>
            </a:r>
            <a:r>
              <a:rPr i="1" lang="en" sz="1300">
                <a:solidFill>
                  <a:schemeClr val="dk1"/>
                </a:solidFill>
              </a:rPr>
              <a:t>∑</a:t>
            </a:r>
            <a:r>
              <a:rPr baseline="30000" i="1" lang="en" sz="1300">
                <a:solidFill>
                  <a:schemeClr val="dk1"/>
                </a:solidFill>
              </a:rPr>
              <a:t>M</a:t>
            </a:r>
            <a:r>
              <a:rPr baseline="-25000" i="1" lang="en" sz="1300">
                <a:solidFill>
                  <a:schemeClr val="dk1"/>
                </a:solidFill>
              </a:rPr>
              <a:t>m=1</a:t>
            </a:r>
            <a:r>
              <a:rPr i="1" lang="en" sz="1300"/>
              <a:t> R(i,m)</a:t>
            </a:r>
            <a:r>
              <a:rPr i="1" lang="en" sz="1300">
                <a:solidFill>
                  <a:schemeClr val="dk1"/>
                </a:solidFill>
              </a:rPr>
              <a:t>・</a:t>
            </a:r>
            <a:r>
              <a:rPr i="1" lang="en" sz="1300"/>
              <a:t>XM(m,c,d,f,wi)) if w&gt;d and w&lt;</a:t>
            </a:r>
            <a:r>
              <a:rPr i="1" lang="en" sz="1300">
                <a:solidFill>
                  <a:schemeClr val="dk1"/>
                </a:solidFill>
              </a:rPr>
              <a:t>d+σi(i,c)</a:t>
            </a:r>
            <a:endParaRPr i="1" sz="1300"/>
          </a:p>
          <a:p>
            <a:pPr indent="0" lvl="0" marL="0" rtl="0" algn="l">
              <a:lnSpc>
                <a:spcPct val="115000"/>
              </a:lnSpc>
              <a:spcBef>
                <a:spcPts val="0"/>
              </a:spcBef>
              <a:spcAft>
                <a:spcPts val="0"/>
              </a:spcAft>
              <a:buNone/>
            </a:pPr>
            <a:r>
              <a:rPr i="1" lang="en" sz="1300"/>
              <a:t>BO(i,c,d,w) ≥ 0 if w&lt;d or w≥</a:t>
            </a:r>
            <a:r>
              <a:rPr i="1" lang="en" sz="1300">
                <a:solidFill>
                  <a:schemeClr val="dk1"/>
                </a:solidFill>
              </a:rPr>
              <a:t>d+σi(i,c)</a:t>
            </a:r>
            <a:endParaRPr i="1" sz="1300">
              <a:solidFill>
                <a:schemeClr val="dk1"/>
              </a:solidFill>
            </a:endParaRPr>
          </a:p>
          <a:p>
            <a:pPr indent="0" lvl="0" marL="0" rtl="0" algn="l">
              <a:lnSpc>
                <a:spcPct val="115000"/>
              </a:lnSpc>
              <a:spcBef>
                <a:spcPts val="1000"/>
              </a:spcBef>
              <a:spcAft>
                <a:spcPts val="0"/>
              </a:spcAft>
              <a:buNone/>
            </a:pPr>
            <a:r>
              <a:rPr i="1" lang="en" sz="1300"/>
              <a:t>BOM(m,c,d,w) ≥ UM(m,c,d,w-1) - </a:t>
            </a:r>
            <a:r>
              <a:rPr i="1" lang="en" sz="1300">
                <a:solidFill>
                  <a:schemeClr val="dk1"/>
                </a:solidFill>
              </a:rPr>
              <a:t>∑</a:t>
            </a:r>
            <a:r>
              <a:rPr baseline="30000" i="1" lang="en" sz="1300">
                <a:solidFill>
                  <a:schemeClr val="dk1"/>
                </a:solidFill>
              </a:rPr>
              <a:t>F</a:t>
            </a:r>
            <a:r>
              <a:rPr baseline="-25000" i="1" lang="en" sz="1300">
                <a:solidFill>
                  <a:schemeClr val="dk1"/>
                </a:solidFill>
              </a:rPr>
              <a:t>f=1 </a:t>
            </a:r>
            <a:r>
              <a:rPr i="1" lang="en" sz="1300"/>
              <a:t>(ITMC(m,c,d,f,wi-1) - YM(m,c,d,f,wi)) if w=d</a:t>
            </a:r>
            <a:endParaRPr i="1" sz="1300">
              <a:highlight>
                <a:srgbClr val="FFFF00"/>
              </a:highlight>
            </a:endParaRPr>
          </a:p>
          <a:p>
            <a:pPr indent="0" lvl="0" marL="0" rtl="0" algn="l">
              <a:lnSpc>
                <a:spcPct val="115000"/>
              </a:lnSpc>
              <a:spcBef>
                <a:spcPts val="0"/>
              </a:spcBef>
              <a:spcAft>
                <a:spcPts val="0"/>
              </a:spcAft>
              <a:buClr>
                <a:schemeClr val="dk1"/>
              </a:buClr>
              <a:buSzPts val="1100"/>
              <a:buFont typeface="Arial"/>
              <a:buNone/>
            </a:pPr>
            <a:r>
              <a:rPr i="1" lang="en" sz="1300">
                <a:solidFill>
                  <a:schemeClr val="dk1"/>
                </a:solidFill>
              </a:rPr>
              <a:t>BOM(m,c,d,w) </a:t>
            </a:r>
            <a:r>
              <a:rPr i="1" lang="en" sz="1300"/>
              <a:t>≥ DM(m,c,d,w) - </a:t>
            </a:r>
            <a:r>
              <a:rPr i="1" lang="en" sz="1300">
                <a:solidFill>
                  <a:schemeClr val="dk1"/>
                </a:solidFill>
              </a:rPr>
              <a:t>∑</a:t>
            </a:r>
            <a:r>
              <a:rPr baseline="30000" i="1" lang="en" sz="1300">
                <a:solidFill>
                  <a:schemeClr val="dk1"/>
                </a:solidFill>
              </a:rPr>
              <a:t>F</a:t>
            </a:r>
            <a:r>
              <a:rPr baseline="-25000" i="1" lang="en" sz="1300">
                <a:solidFill>
                  <a:schemeClr val="dk1"/>
                </a:solidFill>
              </a:rPr>
              <a:t>f=1 </a:t>
            </a:r>
            <a:r>
              <a:rPr i="1" lang="en" sz="1300"/>
              <a:t>(ITMC(m,c,d,f,wi-1) - YM(m,c,d,f,wi)) if w=d </a:t>
            </a:r>
            <a:endParaRPr i="1" sz="1300"/>
          </a:p>
          <a:p>
            <a:pPr indent="0" lvl="0" marL="0" rtl="0" algn="l">
              <a:lnSpc>
                <a:spcPct val="115000"/>
              </a:lnSpc>
              <a:spcBef>
                <a:spcPts val="0"/>
              </a:spcBef>
              <a:spcAft>
                <a:spcPts val="0"/>
              </a:spcAft>
              <a:buNone/>
            </a:pPr>
            <a:r>
              <a:rPr i="1" lang="en" sz="1300"/>
              <a:t>BOM(m,c,d,w) ≥ BOM(m,c,d,w-1) - </a:t>
            </a:r>
            <a:r>
              <a:rPr i="1" lang="en" sz="1300">
                <a:solidFill>
                  <a:schemeClr val="dk1"/>
                </a:solidFill>
              </a:rPr>
              <a:t>∑</a:t>
            </a:r>
            <a:r>
              <a:rPr baseline="30000" i="1" lang="en" sz="1300">
                <a:solidFill>
                  <a:schemeClr val="dk1"/>
                </a:solidFill>
              </a:rPr>
              <a:t>F</a:t>
            </a:r>
            <a:r>
              <a:rPr baseline="-25000" i="1" lang="en" sz="1300">
                <a:solidFill>
                  <a:schemeClr val="dk1"/>
                </a:solidFill>
              </a:rPr>
              <a:t>f=1 </a:t>
            </a:r>
            <a:r>
              <a:rPr i="1" lang="en" sz="1300"/>
              <a:t>(ITMC(m,c,d,f,wi-1) - YM(m,c,d,f,wi)) if w&gt;d and w&lt;</a:t>
            </a:r>
            <a:r>
              <a:rPr i="1" lang="en" sz="1300">
                <a:solidFill>
                  <a:schemeClr val="dk1"/>
                </a:solidFill>
              </a:rPr>
              <a:t>d+σm(m,c)</a:t>
            </a:r>
            <a:endParaRPr i="1" sz="1300"/>
          </a:p>
          <a:p>
            <a:pPr indent="0" lvl="0" marL="0" rtl="0" algn="l">
              <a:lnSpc>
                <a:spcPct val="115000"/>
              </a:lnSpc>
              <a:spcBef>
                <a:spcPts val="0"/>
              </a:spcBef>
              <a:spcAft>
                <a:spcPts val="0"/>
              </a:spcAft>
              <a:buNone/>
            </a:pPr>
            <a:r>
              <a:rPr i="1" lang="en" sz="1300"/>
              <a:t>BOM(m,c,d,w) ≥ 0 if w&lt;d or w≥</a:t>
            </a:r>
            <a:r>
              <a:rPr i="1" lang="en" sz="1300">
                <a:solidFill>
                  <a:schemeClr val="dk1"/>
                </a:solidFill>
              </a:rPr>
              <a:t>d+σm(m,c)</a:t>
            </a:r>
            <a:endParaRPr i="1" sz="1300">
              <a:solidFill>
                <a:schemeClr val="dk1"/>
              </a:solidFill>
            </a:endParaRPr>
          </a:p>
          <a:p>
            <a:pPr indent="0" lvl="0" marL="0" rtl="0" algn="l">
              <a:lnSpc>
                <a:spcPct val="115000"/>
              </a:lnSpc>
              <a:spcBef>
                <a:spcPts val="1000"/>
              </a:spcBef>
              <a:spcAft>
                <a:spcPts val="0"/>
              </a:spcAft>
              <a:buNone/>
            </a:pPr>
            <a:r>
              <a:rPr i="1" lang="en" sz="1300">
                <a:solidFill>
                  <a:schemeClr val="dk1"/>
                </a:solidFill>
              </a:rPr>
              <a:t>ABO(i,c,d,w) </a:t>
            </a:r>
            <a:r>
              <a:rPr i="1" lang="en" sz="1300"/>
              <a:t>≥ BO(i,c,d,w) - ALS(i,c,d,d) if w≥d and w&lt;</a:t>
            </a:r>
            <a:r>
              <a:rPr i="1" lang="en" sz="1300">
                <a:solidFill>
                  <a:schemeClr val="dk1"/>
                </a:solidFill>
              </a:rPr>
              <a:t>d+σi(i,c)</a:t>
            </a:r>
            <a:endParaRPr i="1" sz="13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300">
                <a:solidFill>
                  <a:schemeClr val="dk1"/>
                </a:solidFill>
              </a:rPr>
              <a:t>ABO(i,c,d,w) </a:t>
            </a:r>
            <a:r>
              <a:rPr i="1" lang="en" sz="1300"/>
              <a:t>≥ 0 if w&lt;d or w&gt;</a:t>
            </a:r>
            <a:r>
              <a:rPr i="1" lang="en" sz="1300">
                <a:solidFill>
                  <a:schemeClr val="dk1"/>
                </a:solidFill>
              </a:rPr>
              <a:t>d+σi(i,c)</a:t>
            </a:r>
            <a:endParaRPr i="1" sz="1300">
              <a:solidFill>
                <a:schemeClr val="dk1"/>
              </a:solidFill>
            </a:endParaRPr>
          </a:p>
          <a:p>
            <a:pPr indent="0" lvl="0" marL="0" rtl="0" algn="l">
              <a:lnSpc>
                <a:spcPct val="115000"/>
              </a:lnSpc>
              <a:spcBef>
                <a:spcPts val="0"/>
              </a:spcBef>
              <a:spcAft>
                <a:spcPts val="0"/>
              </a:spcAft>
              <a:buNone/>
            </a:pPr>
            <a:r>
              <a:rPr i="1" lang="en" sz="1300"/>
              <a:t>ABOM(m,c,d,w) ≥ BOM(m,c,d,w) - ALSM(m,c,d,d) if w≥d and w&lt;</a:t>
            </a:r>
            <a:r>
              <a:rPr i="1" lang="en" sz="1300">
                <a:solidFill>
                  <a:schemeClr val="dk1"/>
                </a:solidFill>
              </a:rPr>
              <a:t>d+σm(m,c)</a:t>
            </a:r>
            <a:endParaRPr i="1" sz="1300"/>
          </a:p>
          <a:p>
            <a:pPr indent="0" lvl="0" marL="0" rtl="0" algn="l">
              <a:lnSpc>
                <a:spcPct val="115000"/>
              </a:lnSpc>
              <a:spcBef>
                <a:spcPts val="0"/>
              </a:spcBef>
              <a:spcAft>
                <a:spcPts val="0"/>
              </a:spcAft>
              <a:buNone/>
            </a:pPr>
            <a:r>
              <a:rPr i="1" lang="en" sz="1300">
                <a:solidFill>
                  <a:schemeClr val="dk1"/>
                </a:solidFill>
              </a:rPr>
              <a:t>ABOM(m,c,d,w) </a:t>
            </a:r>
            <a:r>
              <a:rPr i="1" lang="en" sz="1300"/>
              <a:t>≥ 0 if w&lt;d or w&gt;</a:t>
            </a:r>
            <a:r>
              <a:rPr i="1" lang="en" sz="1300">
                <a:solidFill>
                  <a:schemeClr val="dk1"/>
                </a:solidFill>
              </a:rPr>
              <a:t>d+σm(m,c)</a:t>
            </a:r>
            <a:endParaRPr i="1" sz="1300">
              <a:solidFill>
                <a:schemeClr val="dk1"/>
              </a:solidFill>
            </a:endParaRPr>
          </a:p>
          <a:p>
            <a:pPr indent="0" lvl="0" marL="0" rtl="0" algn="l">
              <a:lnSpc>
                <a:spcPct val="115000"/>
              </a:lnSpc>
              <a:spcBef>
                <a:spcPts val="0"/>
              </a:spcBef>
              <a:spcAft>
                <a:spcPts val="0"/>
              </a:spcAft>
              <a:buNone/>
            </a:pPr>
            <a:r>
              <a:t/>
            </a:r>
            <a:endParaRPr i="1" sz="1000">
              <a:solidFill>
                <a:schemeClr val="dk1"/>
              </a:solidFill>
            </a:endParaRPr>
          </a:p>
          <a:p>
            <a:pPr indent="0" lvl="0" marL="0" rtl="0" algn="l">
              <a:lnSpc>
                <a:spcPct val="115000"/>
              </a:lnSpc>
              <a:spcBef>
                <a:spcPts val="0"/>
              </a:spcBef>
              <a:spcAft>
                <a:spcPts val="0"/>
              </a:spcAft>
              <a:buNone/>
            </a:pPr>
            <a:r>
              <a:t/>
            </a:r>
            <a:endParaRPr i="1" sz="1000">
              <a:solidFill>
                <a:schemeClr val="dk1"/>
              </a:solidFill>
            </a:endParaRPr>
          </a:p>
          <a:p>
            <a:pPr indent="0" lvl="0" marL="0" rtl="0" algn="l">
              <a:lnSpc>
                <a:spcPct val="115000"/>
              </a:lnSpc>
              <a:spcBef>
                <a:spcPts val="0"/>
              </a:spcBef>
              <a:spcAft>
                <a:spcPts val="0"/>
              </a:spcAft>
              <a:buNone/>
            </a:pPr>
            <a:r>
              <a:t/>
            </a:r>
            <a:endParaRPr i="1" sz="1000">
              <a:solidFill>
                <a:schemeClr val="dk1"/>
              </a:solidFill>
            </a:endParaRPr>
          </a:p>
          <a:p>
            <a:pPr indent="0" lvl="0" marL="0" rtl="0" algn="l">
              <a:lnSpc>
                <a:spcPct val="115000"/>
              </a:lnSpc>
              <a:spcBef>
                <a:spcPts val="0"/>
              </a:spcBef>
              <a:spcAft>
                <a:spcPts val="0"/>
              </a:spcAft>
              <a:buNone/>
            </a:pPr>
            <a:r>
              <a:t/>
            </a:r>
            <a:endParaRPr i="1" sz="1000">
              <a:solidFill>
                <a:schemeClr val="dk1"/>
              </a:solidFill>
            </a:endParaRPr>
          </a:p>
          <a:p>
            <a:pPr indent="0" lvl="0" marL="0" rtl="0" algn="l">
              <a:lnSpc>
                <a:spcPct val="115000"/>
              </a:lnSpc>
              <a:spcBef>
                <a:spcPts val="0"/>
              </a:spcBef>
              <a:spcAft>
                <a:spcPts val="0"/>
              </a:spcAft>
              <a:buNone/>
            </a:pPr>
            <a:r>
              <a:t/>
            </a:r>
            <a:endParaRPr i="1"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i="1" sz="1000">
              <a:solidFill>
                <a:schemeClr val="dk1"/>
              </a:solidFill>
            </a:endParaRPr>
          </a:p>
        </p:txBody>
      </p:sp>
      <p:sp>
        <p:nvSpPr>
          <p:cNvPr id="467" name="Google Shape;467;gd1673365b0_0_163"/>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468" name="Google Shape;468;gd1673365b0_0_163"/>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Constraints </a:t>
            </a:r>
            <a:endParaRPr>
              <a:highlight>
                <a:srgbClr val="FF00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d1673365b0_0_169"/>
          <p:cNvSpPr txBox="1"/>
          <p:nvPr>
            <p:ph idx="1" type="body"/>
          </p:nvPr>
        </p:nvSpPr>
        <p:spPr>
          <a:xfrm>
            <a:off x="464344" y="950119"/>
            <a:ext cx="8215200" cy="368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t/>
            </a:r>
            <a:endParaRPr sz="750">
              <a:solidFill>
                <a:schemeClr val="dk1"/>
              </a:solidFill>
              <a:latin typeface="Arial"/>
              <a:ea typeface="Arial"/>
              <a:cs typeface="Arial"/>
              <a:sym typeface="Arial"/>
            </a:endParaRPr>
          </a:p>
          <a:p>
            <a:pPr indent="0" lvl="0" marL="0" rtl="0" algn="l">
              <a:lnSpc>
                <a:spcPct val="115000"/>
              </a:lnSpc>
              <a:spcBef>
                <a:spcPts val="0"/>
              </a:spcBef>
              <a:spcAft>
                <a:spcPts val="0"/>
              </a:spcAft>
              <a:buSzPts val="1200"/>
              <a:buNone/>
            </a:pPr>
            <a:r>
              <a:rPr b="1" lang="en" sz="1700"/>
              <a:t>Lost Sales</a:t>
            </a:r>
            <a:endParaRPr b="1" sz="1500"/>
          </a:p>
          <a:p>
            <a:pPr indent="0" lvl="0" marL="0" rtl="0" algn="l">
              <a:lnSpc>
                <a:spcPct val="115000"/>
              </a:lnSpc>
              <a:spcBef>
                <a:spcPts val="1000"/>
              </a:spcBef>
              <a:spcAft>
                <a:spcPts val="0"/>
              </a:spcAft>
              <a:buClr>
                <a:schemeClr val="dk1"/>
              </a:buClr>
              <a:buSzPts val="1100"/>
              <a:buFont typeface="Arial"/>
              <a:buNone/>
            </a:pPr>
            <a:r>
              <a:rPr i="1" lang="en" sz="1400"/>
              <a:t>LS(i,c,d,w) ≥ BO(i,c,d,w-1) - </a:t>
            </a:r>
            <a:r>
              <a:rPr i="1" lang="en" sz="1400">
                <a:solidFill>
                  <a:schemeClr val="dk1"/>
                </a:solidFill>
              </a:rPr>
              <a:t>∑</a:t>
            </a:r>
            <a:r>
              <a:rPr baseline="30000" i="1" lang="en" sz="1400">
                <a:solidFill>
                  <a:schemeClr val="dk1"/>
                </a:solidFill>
              </a:rPr>
              <a:t>F</a:t>
            </a:r>
            <a:r>
              <a:rPr baseline="-25000" i="1" lang="en" sz="1400">
                <a:solidFill>
                  <a:schemeClr val="dk1"/>
                </a:solidFill>
              </a:rPr>
              <a:t>f=1 </a:t>
            </a:r>
            <a:r>
              <a:rPr i="1" lang="en" sz="1400"/>
              <a:t>(ITC(i,c,d,f,wi-1) - Y(i,c,d,f,wi) + </a:t>
            </a:r>
            <a:r>
              <a:rPr i="1" lang="en" sz="1400">
                <a:solidFill>
                  <a:schemeClr val="dk1"/>
                </a:solidFill>
              </a:rPr>
              <a:t>∑</a:t>
            </a:r>
            <a:r>
              <a:rPr baseline="30000" i="1" lang="en" sz="1400">
                <a:solidFill>
                  <a:schemeClr val="dk1"/>
                </a:solidFill>
              </a:rPr>
              <a:t>M</a:t>
            </a:r>
            <a:r>
              <a:rPr baseline="-25000" i="1" lang="en" sz="1400">
                <a:solidFill>
                  <a:schemeClr val="dk1"/>
                </a:solidFill>
              </a:rPr>
              <a:t>m=1</a:t>
            </a:r>
            <a:r>
              <a:rPr i="1" lang="en" sz="1400"/>
              <a:t> R(i,m)</a:t>
            </a:r>
            <a:r>
              <a:rPr i="1" lang="en" sz="1400">
                <a:solidFill>
                  <a:schemeClr val="dk1"/>
                </a:solidFill>
              </a:rPr>
              <a:t>・</a:t>
            </a:r>
            <a:r>
              <a:rPr i="1" lang="en" sz="1400"/>
              <a:t>XM(m,c,d,f,wi)) if w = d+</a:t>
            </a:r>
            <a:r>
              <a:rPr i="1" lang="en" sz="1400">
                <a:solidFill>
                  <a:schemeClr val="dk1"/>
                </a:solidFill>
              </a:rPr>
              <a:t>σi(i,c)</a:t>
            </a:r>
            <a:endParaRPr i="1" sz="1400"/>
          </a:p>
          <a:p>
            <a:pPr indent="0" lvl="0" marL="0" rtl="0" algn="l">
              <a:lnSpc>
                <a:spcPct val="115000"/>
              </a:lnSpc>
              <a:spcBef>
                <a:spcPts val="0"/>
              </a:spcBef>
              <a:spcAft>
                <a:spcPts val="0"/>
              </a:spcAft>
              <a:buClr>
                <a:schemeClr val="dk1"/>
              </a:buClr>
              <a:buSzPts val="1100"/>
              <a:buFont typeface="Arial"/>
              <a:buNone/>
            </a:pPr>
            <a:r>
              <a:rPr i="1" lang="en" sz="1400"/>
              <a:t>LS(i,c,d,w) ≥ 0 if w&lt;d+</a:t>
            </a:r>
            <a:r>
              <a:rPr i="1" lang="en" sz="1400">
                <a:solidFill>
                  <a:schemeClr val="dk1"/>
                </a:solidFill>
              </a:rPr>
              <a:t>σi(i,c) or </a:t>
            </a:r>
            <a:r>
              <a:rPr i="1" lang="en" sz="1400"/>
              <a:t>w&gt;d+</a:t>
            </a:r>
            <a:r>
              <a:rPr i="1" lang="en" sz="1400">
                <a:solidFill>
                  <a:schemeClr val="dk1"/>
                </a:solidFill>
              </a:rPr>
              <a:t>σi(i,c) </a:t>
            </a:r>
            <a:endParaRPr i="1" sz="1400"/>
          </a:p>
          <a:p>
            <a:pPr indent="0" lvl="0" marL="0" rtl="0" algn="l">
              <a:lnSpc>
                <a:spcPct val="115000"/>
              </a:lnSpc>
              <a:spcBef>
                <a:spcPts val="1000"/>
              </a:spcBef>
              <a:spcAft>
                <a:spcPts val="0"/>
              </a:spcAft>
              <a:buClr>
                <a:schemeClr val="dk1"/>
              </a:buClr>
              <a:buSzPts val="1100"/>
              <a:buFont typeface="Arial"/>
              <a:buNone/>
            </a:pPr>
            <a:r>
              <a:rPr i="1" lang="en" sz="1400"/>
              <a:t>LSM(m,c,d,w) ≥ BOM(m,c,d,w-1) - </a:t>
            </a:r>
            <a:r>
              <a:rPr i="1" lang="en" sz="1400">
                <a:solidFill>
                  <a:schemeClr val="dk1"/>
                </a:solidFill>
              </a:rPr>
              <a:t>∑</a:t>
            </a:r>
            <a:r>
              <a:rPr baseline="30000" i="1" lang="en" sz="1400">
                <a:solidFill>
                  <a:schemeClr val="dk1"/>
                </a:solidFill>
              </a:rPr>
              <a:t>F</a:t>
            </a:r>
            <a:r>
              <a:rPr baseline="-25000" i="1" lang="en" sz="1400">
                <a:solidFill>
                  <a:schemeClr val="dk1"/>
                </a:solidFill>
              </a:rPr>
              <a:t>f=1 </a:t>
            </a:r>
            <a:r>
              <a:rPr i="1" lang="en" sz="1400"/>
              <a:t>(ITMC(m,c,d,f,wi-1) - YM(m,c,d,f,wi)) if w = d+</a:t>
            </a:r>
            <a:r>
              <a:rPr i="1" lang="en" sz="1400">
                <a:solidFill>
                  <a:schemeClr val="dk1"/>
                </a:solidFill>
              </a:rPr>
              <a:t>σm(m,c)</a:t>
            </a:r>
            <a:endParaRPr i="1" sz="1400"/>
          </a:p>
          <a:p>
            <a:pPr indent="0" lvl="0" marL="0" rtl="0" algn="l">
              <a:lnSpc>
                <a:spcPct val="115000"/>
              </a:lnSpc>
              <a:spcBef>
                <a:spcPts val="0"/>
              </a:spcBef>
              <a:spcAft>
                <a:spcPts val="0"/>
              </a:spcAft>
              <a:buClr>
                <a:schemeClr val="dk1"/>
              </a:buClr>
              <a:buSzPts val="1100"/>
              <a:buFont typeface="Arial"/>
              <a:buNone/>
            </a:pPr>
            <a:r>
              <a:rPr i="1" lang="en" sz="1400"/>
              <a:t>LSM(m,c,d,w) ≥ 0 if w&lt;d+</a:t>
            </a:r>
            <a:r>
              <a:rPr i="1" lang="en" sz="1400">
                <a:solidFill>
                  <a:schemeClr val="dk1"/>
                </a:solidFill>
              </a:rPr>
              <a:t>σm(m,c) or </a:t>
            </a:r>
            <a:r>
              <a:rPr i="1" lang="en" sz="1400"/>
              <a:t>w&gt;d+</a:t>
            </a:r>
            <a:r>
              <a:rPr i="1" lang="en" sz="1400">
                <a:solidFill>
                  <a:schemeClr val="dk1"/>
                </a:solidFill>
              </a:rPr>
              <a:t>σm(m,c)</a:t>
            </a:r>
            <a:endParaRPr i="1" sz="1400"/>
          </a:p>
          <a:p>
            <a:pPr indent="0" lvl="0" marL="0" rtl="0" algn="l">
              <a:lnSpc>
                <a:spcPct val="115000"/>
              </a:lnSpc>
              <a:spcBef>
                <a:spcPts val="0"/>
              </a:spcBef>
              <a:spcAft>
                <a:spcPts val="0"/>
              </a:spcAft>
              <a:buClr>
                <a:schemeClr val="dk1"/>
              </a:buClr>
              <a:buSzPts val="1100"/>
              <a:buFont typeface="Arial"/>
              <a:buNone/>
            </a:pPr>
            <a:r>
              <a:t/>
            </a:r>
            <a:endParaRPr i="1" sz="1400"/>
          </a:p>
          <a:p>
            <a:pPr indent="0" lvl="0" marL="0" rtl="0" algn="l">
              <a:lnSpc>
                <a:spcPct val="115000"/>
              </a:lnSpc>
              <a:spcBef>
                <a:spcPts val="0"/>
              </a:spcBef>
              <a:spcAft>
                <a:spcPts val="0"/>
              </a:spcAft>
              <a:buClr>
                <a:schemeClr val="dk1"/>
              </a:buClr>
              <a:buSzPts val="1100"/>
              <a:buFont typeface="Arial"/>
              <a:buNone/>
            </a:pPr>
            <a:r>
              <a:rPr i="1" lang="en" sz="1400"/>
              <a:t>ALS(i,c,d,w) ≥ LS(i,c,d,d+</a:t>
            </a:r>
            <a:r>
              <a:rPr i="1" lang="en" sz="1400">
                <a:solidFill>
                  <a:schemeClr val="dk1"/>
                </a:solidFill>
              </a:rPr>
              <a:t>σi(i,c)) if w=d and </a:t>
            </a:r>
            <a:r>
              <a:rPr i="1" lang="en" sz="1400"/>
              <a:t>d+</a:t>
            </a:r>
            <a:r>
              <a:rPr i="1" lang="en" sz="1400">
                <a:solidFill>
                  <a:schemeClr val="dk1"/>
                </a:solidFill>
              </a:rPr>
              <a:t>σi(i,c)&lt;=W</a:t>
            </a:r>
            <a:endParaRPr i="1"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400"/>
              <a:t>ALS(i,c,d,w) ≥ 0 </a:t>
            </a:r>
            <a:r>
              <a:rPr i="1" lang="en" sz="1400">
                <a:solidFill>
                  <a:schemeClr val="dk1"/>
                </a:solidFill>
              </a:rPr>
              <a:t>if w&lt;d or w&gt;d or </a:t>
            </a:r>
            <a:r>
              <a:rPr i="1" lang="en" sz="1400"/>
              <a:t>d+</a:t>
            </a:r>
            <a:r>
              <a:rPr i="1" lang="en" sz="1400">
                <a:solidFill>
                  <a:schemeClr val="dk1"/>
                </a:solidFill>
              </a:rPr>
              <a:t>σi(i,c)&gt;W</a:t>
            </a:r>
            <a:endParaRPr i="1"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400"/>
              <a:t>ALSM(m,c,d,w) ≥ LSM(m,c,d,d+</a:t>
            </a:r>
            <a:r>
              <a:rPr i="1" lang="en" sz="1400">
                <a:solidFill>
                  <a:schemeClr val="dk1"/>
                </a:solidFill>
              </a:rPr>
              <a:t>σm(m,c)) if w=d and </a:t>
            </a:r>
            <a:r>
              <a:rPr i="1" lang="en" sz="1400"/>
              <a:t>d+</a:t>
            </a:r>
            <a:r>
              <a:rPr i="1" lang="en" sz="1400">
                <a:solidFill>
                  <a:schemeClr val="dk1"/>
                </a:solidFill>
              </a:rPr>
              <a:t>σm(m,c)&lt;=W</a:t>
            </a:r>
            <a:endParaRPr i="1" sz="1400">
              <a:solidFill>
                <a:schemeClr val="dk1"/>
              </a:solidFill>
            </a:endParaRPr>
          </a:p>
          <a:p>
            <a:pPr indent="0" lvl="0" marL="0" rtl="0" algn="l">
              <a:lnSpc>
                <a:spcPct val="115000"/>
              </a:lnSpc>
              <a:spcBef>
                <a:spcPts val="0"/>
              </a:spcBef>
              <a:spcAft>
                <a:spcPts val="0"/>
              </a:spcAft>
              <a:buClr>
                <a:schemeClr val="dk1"/>
              </a:buClr>
              <a:buSzPts val="1100"/>
              <a:buFont typeface="Arial"/>
              <a:buNone/>
            </a:pPr>
            <a:r>
              <a:rPr i="1" lang="en" sz="1400"/>
              <a:t>ALSM(m,c,d,w) ≥ 0 </a:t>
            </a:r>
            <a:r>
              <a:rPr i="1" lang="en" sz="1400">
                <a:solidFill>
                  <a:schemeClr val="dk1"/>
                </a:solidFill>
              </a:rPr>
              <a:t>if w&lt;d or w&gt;d or </a:t>
            </a:r>
            <a:r>
              <a:rPr i="1" lang="en" sz="1400"/>
              <a:t>d+</a:t>
            </a:r>
            <a:r>
              <a:rPr i="1" lang="en" sz="1400">
                <a:solidFill>
                  <a:schemeClr val="dk1"/>
                </a:solidFill>
              </a:rPr>
              <a:t>σm(m,c)&gt;W</a:t>
            </a:r>
            <a:endParaRPr b="1" sz="1600"/>
          </a:p>
        </p:txBody>
      </p:sp>
      <p:sp>
        <p:nvSpPr>
          <p:cNvPr id="474" name="Google Shape;474;gd1673365b0_0_169"/>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475" name="Google Shape;475;gd1673365b0_0_169"/>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Constraints</a:t>
            </a:r>
            <a:endParaRPr>
              <a:highlight>
                <a:srgbClr val="FF0000"/>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gd595688244_0_573"/>
          <p:cNvSpPr txBox="1"/>
          <p:nvPr>
            <p:ph idx="1" type="body"/>
          </p:nvPr>
        </p:nvSpPr>
        <p:spPr>
          <a:xfrm>
            <a:off x="464344" y="950119"/>
            <a:ext cx="8215200" cy="368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t/>
            </a:r>
            <a:endParaRPr sz="850">
              <a:solidFill>
                <a:schemeClr val="dk1"/>
              </a:solidFill>
              <a:latin typeface="Arial"/>
              <a:ea typeface="Arial"/>
              <a:cs typeface="Arial"/>
              <a:sym typeface="Arial"/>
            </a:endParaRPr>
          </a:p>
          <a:p>
            <a:pPr indent="0" lvl="0" marL="0" rtl="0" algn="l">
              <a:lnSpc>
                <a:spcPct val="115000"/>
              </a:lnSpc>
              <a:spcBef>
                <a:spcPts val="0"/>
              </a:spcBef>
              <a:spcAft>
                <a:spcPts val="0"/>
              </a:spcAft>
              <a:buSzPts val="1200"/>
              <a:buNone/>
            </a:pPr>
            <a:r>
              <a:rPr b="1" lang="en" sz="1500"/>
              <a:t>Available Capacity Constraints</a:t>
            </a:r>
            <a:endParaRPr b="1" sz="1500"/>
          </a:p>
          <a:p>
            <a:pPr indent="0" lvl="0" marL="457200" rtl="0" algn="l">
              <a:lnSpc>
                <a:spcPct val="115000"/>
              </a:lnSpc>
              <a:spcBef>
                <a:spcPts val="0"/>
              </a:spcBef>
              <a:spcAft>
                <a:spcPts val="0"/>
              </a:spcAft>
              <a:buSzPts val="1200"/>
              <a:buNone/>
            </a:pPr>
            <a:r>
              <a:t/>
            </a:r>
            <a:endParaRPr i="1" sz="1400"/>
          </a:p>
          <a:p>
            <a:pPr indent="0" lvl="0" marL="457200" rtl="0" algn="l">
              <a:lnSpc>
                <a:spcPct val="115000"/>
              </a:lnSpc>
              <a:spcBef>
                <a:spcPts val="0"/>
              </a:spcBef>
              <a:spcAft>
                <a:spcPts val="0"/>
              </a:spcAft>
              <a:buSzPts val="1200"/>
              <a:buNone/>
            </a:pPr>
            <a:r>
              <a:rPr i="1" lang="en" sz="1300">
                <a:solidFill>
                  <a:schemeClr val="dk1"/>
                </a:solidFill>
              </a:rPr>
              <a:t>∑</a:t>
            </a:r>
            <a:r>
              <a:rPr baseline="30000" i="1" lang="en" sz="1300">
                <a:solidFill>
                  <a:schemeClr val="dk1"/>
                </a:solidFill>
              </a:rPr>
              <a:t>I</a:t>
            </a:r>
            <a:r>
              <a:rPr baseline="-25000" i="1" lang="en" sz="1300">
                <a:solidFill>
                  <a:schemeClr val="dk1"/>
                </a:solidFill>
              </a:rPr>
              <a:t>i=1</a:t>
            </a:r>
            <a:r>
              <a:rPr i="1" lang="en" sz="1300">
                <a:solidFill>
                  <a:schemeClr val="dk1"/>
                </a:solidFill>
              </a:rPr>
              <a:t>∑</a:t>
            </a:r>
            <a:r>
              <a:rPr baseline="30000" i="1" lang="en" sz="1300">
                <a:solidFill>
                  <a:schemeClr val="dk1"/>
                </a:solidFill>
              </a:rPr>
              <a:t>C</a:t>
            </a:r>
            <a:r>
              <a:rPr baseline="-25000" i="1" lang="en" sz="1300">
                <a:solidFill>
                  <a:schemeClr val="dk1"/>
                </a:solidFill>
              </a:rPr>
              <a:t>c=1</a:t>
            </a:r>
            <a:r>
              <a:rPr i="1" lang="en" sz="1300">
                <a:solidFill>
                  <a:schemeClr val="dk1"/>
                </a:solidFill>
              </a:rPr>
              <a:t>∑</a:t>
            </a:r>
            <a:r>
              <a:rPr baseline="30000" i="1" lang="en" sz="1300">
                <a:solidFill>
                  <a:schemeClr val="dk1"/>
                </a:solidFill>
              </a:rPr>
              <a:t>D</a:t>
            </a:r>
            <a:r>
              <a:rPr baseline="-25000" i="1" lang="en" sz="1300">
                <a:solidFill>
                  <a:schemeClr val="dk1"/>
                </a:solidFill>
              </a:rPr>
              <a:t>d=1</a:t>
            </a:r>
            <a:r>
              <a:rPr i="1" lang="en" sz="1300">
                <a:solidFill>
                  <a:schemeClr val="dk1"/>
                </a:solidFill>
              </a:rPr>
              <a:t> </a:t>
            </a:r>
            <a:r>
              <a:rPr i="1" lang="en" sz="1300"/>
              <a:t> </a:t>
            </a:r>
            <a:r>
              <a:rPr i="1" lang="en" sz="1300"/>
              <a:t>X(i,c,d,f,w)</a:t>
            </a:r>
            <a:r>
              <a:rPr i="1" lang="en" sz="1300">
                <a:solidFill>
                  <a:schemeClr val="dk1"/>
                </a:solidFill>
              </a:rPr>
              <a:t>・</a:t>
            </a:r>
            <a:r>
              <a:rPr i="1" lang="en" sz="1300"/>
              <a:t>PTA(i,f,s) + </a:t>
            </a:r>
            <a:r>
              <a:rPr i="1" lang="en" sz="1300">
                <a:solidFill>
                  <a:schemeClr val="dk1"/>
                </a:solidFill>
              </a:rPr>
              <a:t>∑</a:t>
            </a:r>
            <a:r>
              <a:rPr baseline="30000" i="1" lang="en" sz="1300">
                <a:solidFill>
                  <a:schemeClr val="dk1"/>
                </a:solidFill>
              </a:rPr>
              <a:t>M</a:t>
            </a:r>
            <a:r>
              <a:rPr baseline="-25000" i="1" lang="en" sz="1300">
                <a:solidFill>
                  <a:schemeClr val="dk1"/>
                </a:solidFill>
              </a:rPr>
              <a:t>m=1</a:t>
            </a:r>
            <a:r>
              <a:rPr i="1" lang="en" sz="1300">
                <a:solidFill>
                  <a:schemeClr val="dk1"/>
                </a:solidFill>
              </a:rPr>
              <a:t>∑</a:t>
            </a:r>
            <a:r>
              <a:rPr baseline="30000" i="1" lang="en" sz="1300">
                <a:solidFill>
                  <a:schemeClr val="dk1"/>
                </a:solidFill>
              </a:rPr>
              <a:t>C</a:t>
            </a:r>
            <a:r>
              <a:rPr baseline="-25000" i="1" lang="en" sz="1300">
                <a:solidFill>
                  <a:schemeClr val="dk1"/>
                </a:solidFill>
              </a:rPr>
              <a:t>c=1</a:t>
            </a:r>
            <a:r>
              <a:rPr i="1" lang="en" sz="1300">
                <a:solidFill>
                  <a:schemeClr val="dk1"/>
                </a:solidFill>
              </a:rPr>
              <a:t>∑</a:t>
            </a:r>
            <a:r>
              <a:rPr baseline="30000" i="1" lang="en" sz="1300">
                <a:solidFill>
                  <a:schemeClr val="dk1"/>
                </a:solidFill>
              </a:rPr>
              <a:t>D</a:t>
            </a:r>
            <a:r>
              <a:rPr baseline="-25000" i="1" lang="en" sz="1300">
                <a:solidFill>
                  <a:schemeClr val="dk1"/>
                </a:solidFill>
              </a:rPr>
              <a:t>d=1</a:t>
            </a:r>
            <a:r>
              <a:rPr i="1" lang="en" sz="1300"/>
              <a:t> XM(m,c,d,f,w)</a:t>
            </a:r>
            <a:r>
              <a:rPr i="1" lang="en" sz="1300">
                <a:solidFill>
                  <a:schemeClr val="dk1"/>
                </a:solidFill>
              </a:rPr>
              <a:t>・</a:t>
            </a:r>
            <a:r>
              <a:rPr i="1" lang="en" sz="1300"/>
              <a:t>PTAM(m,f,s) </a:t>
            </a:r>
            <a:r>
              <a:rPr i="1" lang="en" sz="1300"/>
              <a:t>≤</a:t>
            </a:r>
            <a:r>
              <a:rPr i="1" lang="en" sz="1300"/>
              <a:t> CAA(f,s,w) for every f,s,w</a:t>
            </a:r>
            <a:endParaRPr i="1" sz="1300"/>
          </a:p>
          <a:p>
            <a:pPr indent="0" lvl="0" marL="457200" rtl="0" algn="l">
              <a:lnSpc>
                <a:spcPct val="115000"/>
              </a:lnSpc>
              <a:spcBef>
                <a:spcPts val="0"/>
              </a:spcBef>
              <a:spcAft>
                <a:spcPts val="0"/>
              </a:spcAft>
              <a:buClr>
                <a:schemeClr val="dk1"/>
              </a:buClr>
              <a:buSzPts val="1100"/>
              <a:buFont typeface="Arial"/>
              <a:buNone/>
            </a:pPr>
            <a:r>
              <a:t/>
            </a:r>
            <a:endParaRPr i="1" sz="1300">
              <a:solidFill>
                <a:schemeClr val="dk1"/>
              </a:solidFill>
              <a:latin typeface="Arial"/>
              <a:ea typeface="Arial"/>
              <a:cs typeface="Arial"/>
              <a:sym typeface="Arial"/>
            </a:endParaRPr>
          </a:p>
          <a:p>
            <a:pPr indent="0" lvl="0" marL="457200" rtl="0" algn="l">
              <a:lnSpc>
                <a:spcPct val="115000"/>
              </a:lnSpc>
              <a:spcBef>
                <a:spcPts val="0"/>
              </a:spcBef>
              <a:spcAft>
                <a:spcPts val="0"/>
              </a:spcAft>
              <a:buClr>
                <a:schemeClr val="dk1"/>
              </a:buClr>
              <a:buSzPts val="1200"/>
              <a:buFont typeface="Arial"/>
              <a:buNone/>
            </a:pPr>
            <a:r>
              <a:rPr i="1" lang="en" sz="1300">
                <a:solidFill>
                  <a:schemeClr val="dk1"/>
                </a:solidFill>
              </a:rPr>
              <a:t>∑</a:t>
            </a:r>
            <a:r>
              <a:rPr baseline="30000" i="1" lang="en" sz="1300">
                <a:solidFill>
                  <a:schemeClr val="dk1"/>
                </a:solidFill>
              </a:rPr>
              <a:t>I</a:t>
            </a:r>
            <a:r>
              <a:rPr baseline="-25000" i="1" lang="en" sz="1300">
                <a:solidFill>
                  <a:schemeClr val="dk1"/>
                </a:solidFill>
              </a:rPr>
              <a:t>i=1</a:t>
            </a:r>
            <a:r>
              <a:rPr i="1" lang="en" sz="1300">
                <a:solidFill>
                  <a:schemeClr val="dk1"/>
                </a:solidFill>
              </a:rPr>
              <a:t>∑</a:t>
            </a:r>
            <a:r>
              <a:rPr baseline="30000" i="1" lang="en" sz="1300">
                <a:solidFill>
                  <a:schemeClr val="dk1"/>
                </a:solidFill>
              </a:rPr>
              <a:t>C</a:t>
            </a:r>
            <a:r>
              <a:rPr baseline="-25000" i="1" lang="en" sz="1300">
                <a:solidFill>
                  <a:schemeClr val="dk1"/>
                </a:solidFill>
              </a:rPr>
              <a:t>c=1</a:t>
            </a:r>
            <a:r>
              <a:rPr i="1" lang="en" sz="1300">
                <a:solidFill>
                  <a:schemeClr val="dk1"/>
                </a:solidFill>
              </a:rPr>
              <a:t>∑</a:t>
            </a:r>
            <a:r>
              <a:rPr baseline="30000" i="1" lang="en" sz="1300">
                <a:solidFill>
                  <a:schemeClr val="dk1"/>
                </a:solidFill>
              </a:rPr>
              <a:t>D</a:t>
            </a:r>
            <a:r>
              <a:rPr baseline="-25000" i="1" lang="en" sz="1300">
                <a:solidFill>
                  <a:schemeClr val="dk1"/>
                </a:solidFill>
              </a:rPr>
              <a:t>d=1</a:t>
            </a:r>
            <a:r>
              <a:rPr i="1" lang="en" sz="1300">
                <a:solidFill>
                  <a:schemeClr val="dk1"/>
                </a:solidFill>
              </a:rPr>
              <a:t> </a:t>
            </a:r>
            <a:r>
              <a:rPr i="1" lang="en" sz="1300"/>
              <a:t> Y(i,c,d,f,w)</a:t>
            </a:r>
            <a:r>
              <a:rPr i="1" lang="en" sz="1300">
                <a:solidFill>
                  <a:schemeClr val="dk1"/>
                </a:solidFill>
              </a:rPr>
              <a:t>・</a:t>
            </a:r>
            <a:r>
              <a:rPr i="1" lang="en" sz="1300"/>
              <a:t>PTT(i,f,t) + </a:t>
            </a:r>
            <a:r>
              <a:rPr i="1" lang="en" sz="1300">
                <a:solidFill>
                  <a:schemeClr val="dk1"/>
                </a:solidFill>
              </a:rPr>
              <a:t>∑</a:t>
            </a:r>
            <a:r>
              <a:rPr baseline="30000" i="1" lang="en" sz="1300">
                <a:solidFill>
                  <a:schemeClr val="dk1"/>
                </a:solidFill>
              </a:rPr>
              <a:t>M</a:t>
            </a:r>
            <a:r>
              <a:rPr baseline="-25000" i="1" lang="en" sz="1300">
                <a:solidFill>
                  <a:schemeClr val="dk1"/>
                </a:solidFill>
              </a:rPr>
              <a:t>m=1</a:t>
            </a:r>
            <a:r>
              <a:rPr i="1" lang="en" sz="1300">
                <a:solidFill>
                  <a:schemeClr val="dk1"/>
                </a:solidFill>
              </a:rPr>
              <a:t>∑</a:t>
            </a:r>
            <a:r>
              <a:rPr baseline="30000" i="1" lang="en" sz="1300">
                <a:solidFill>
                  <a:schemeClr val="dk1"/>
                </a:solidFill>
              </a:rPr>
              <a:t>C</a:t>
            </a:r>
            <a:r>
              <a:rPr baseline="-25000" i="1" lang="en" sz="1300">
                <a:solidFill>
                  <a:schemeClr val="dk1"/>
                </a:solidFill>
              </a:rPr>
              <a:t>c=1</a:t>
            </a:r>
            <a:r>
              <a:rPr i="1" lang="en" sz="1300">
                <a:solidFill>
                  <a:schemeClr val="dk1"/>
                </a:solidFill>
              </a:rPr>
              <a:t>∑</a:t>
            </a:r>
            <a:r>
              <a:rPr baseline="30000" i="1" lang="en" sz="1300">
                <a:solidFill>
                  <a:schemeClr val="dk1"/>
                </a:solidFill>
              </a:rPr>
              <a:t>D</a:t>
            </a:r>
            <a:r>
              <a:rPr baseline="-25000" i="1" lang="en" sz="1300">
                <a:solidFill>
                  <a:schemeClr val="dk1"/>
                </a:solidFill>
              </a:rPr>
              <a:t>d=1 </a:t>
            </a:r>
            <a:r>
              <a:rPr i="1" lang="en" sz="1300"/>
              <a:t>YM(m,c,d,f,w)</a:t>
            </a:r>
            <a:r>
              <a:rPr i="1" lang="en" sz="1300">
                <a:solidFill>
                  <a:schemeClr val="dk1"/>
                </a:solidFill>
              </a:rPr>
              <a:t>・</a:t>
            </a:r>
            <a:r>
              <a:rPr i="1" lang="en" sz="1300"/>
              <a:t>PTTM(m,f,t) ≤ CAA(f,s,w) for every f,t,w</a:t>
            </a:r>
            <a:endParaRPr i="1" sz="1300">
              <a:solidFill>
                <a:schemeClr val="dk1"/>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850">
              <a:solidFill>
                <a:schemeClr val="dk1"/>
              </a:solidFill>
              <a:latin typeface="Arial"/>
              <a:ea typeface="Arial"/>
              <a:cs typeface="Arial"/>
              <a:sym typeface="Arial"/>
            </a:endParaRPr>
          </a:p>
          <a:p>
            <a:pPr indent="0" lvl="0" marL="0" rtl="0" algn="l">
              <a:lnSpc>
                <a:spcPct val="90000"/>
              </a:lnSpc>
              <a:spcBef>
                <a:spcPts val="800"/>
              </a:spcBef>
              <a:spcAft>
                <a:spcPts val="0"/>
              </a:spcAft>
              <a:buSzPts val="1200"/>
              <a:buNone/>
            </a:pPr>
            <a:r>
              <a:t/>
            </a:r>
            <a:endParaRPr sz="850">
              <a:solidFill>
                <a:srgbClr val="4E9072"/>
              </a:solidFill>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b="1" lang="en" sz="1500"/>
              <a:t>Non-negativity Constraints for All Variables</a:t>
            </a:r>
            <a:endParaRPr sz="850">
              <a:solidFill>
                <a:srgbClr val="4E9072"/>
              </a:solidFill>
              <a:latin typeface="Arial"/>
              <a:ea typeface="Arial"/>
              <a:cs typeface="Arial"/>
              <a:sym typeface="Arial"/>
            </a:endParaRPr>
          </a:p>
        </p:txBody>
      </p:sp>
      <p:sp>
        <p:nvSpPr>
          <p:cNvPr id="481" name="Google Shape;481;gd595688244_0_573"/>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482" name="Google Shape;482;gd595688244_0_573"/>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Constraints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7"/>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205" name="Google Shape;205;p7"/>
          <p:cNvSpPr txBox="1"/>
          <p:nvPr>
            <p:ph type="ctrTitle"/>
          </p:nvPr>
        </p:nvSpPr>
        <p:spPr>
          <a:xfrm>
            <a:off x="421375" y="1796500"/>
            <a:ext cx="3119400" cy="457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3300"/>
              <a:buFont typeface="Georgia"/>
              <a:buNone/>
            </a:pPr>
            <a:r>
              <a:rPr lang="en" sz="3300"/>
              <a:t>Background</a:t>
            </a:r>
            <a:endParaRPr/>
          </a:p>
        </p:txBody>
      </p:sp>
      <p:grpSp>
        <p:nvGrpSpPr>
          <p:cNvPr id="206" name="Google Shape;206;p7"/>
          <p:cNvGrpSpPr/>
          <p:nvPr/>
        </p:nvGrpSpPr>
        <p:grpSpPr>
          <a:xfrm>
            <a:off x="457228" y="2737247"/>
            <a:ext cx="325013" cy="46350"/>
            <a:chOff x="609638" y="957263"/>
            <a:chExt cx="433350" cy="61800"/>
          </a:xfrm>
        </p:grpSpPr>
        <p:sp>
          <p:nvSpPr>
            <p:cNvPr id="207" name="Google Shape;207;p7"/>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208" name="Google Shape;208;p7"/>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209" name="Google Shape;209;p7"/>
          <p:cNvSpPr/>
          <p:nvPr/>
        </p:nvSpPr>
        <p:spPr>
          <a:xfrm>
            <a:off x="421376" y="619125"/>
            <a:ext cx="450300" cy="2094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210" name="Google Shape;210;p7"/>
          <p:cNvSpPr/>
          <p:nvPr/>
        </p:nvSpPr>
        <p:spPr>
          <a:xfrm>
            <a:off x="4572000" y="1796500"/>
            <a:ext cx="4237500" cy="16569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Clr>
                <a:srgbClr val="000000"/>
              </a:buClr>
              <a:buSzPts val="1400"/>
              <a:buFont typeface="Arial"/>
              <a:buNone/>
            </a:pPr>
            <a:r>
              <a:rPr lang="en" sz="1600">
                <a:solidFill>
                  <a:srgbClr val="262626"/>
                </a:solidFill>
                <a:latin typeface="Quattrocento Sans"/>
                <a:ea typeface="Quattrocento Sans"/>
                <a:cs typeface="Quattrocento Sans"/>
                <a:sym typeface="Quattrocento Sans"/>
              </a:rPr>
              <a:t>Micron receives customer orders every day.</a:t>
            </a:r>
            <a:endParaRPr sz="1600">
              <a:solidFill>
                <a:srgbClr val="262626"/>
              </a:solidFill>
              <a:latin typeface="Quattrocento Sans"/>
              <a:ea typeface="Quattrocento Sans"/>
              <a:cs typeface="Quattrocento Sans"/>
              <a:sym typeface="Quattrocento Sans"/>
            </a:endParaRPr>
          </a:p>
          <a:p>
            <a:pPr indent="0" lvl="0" marL="0" marR="0" rtl="0" algn="l">
              <a:lnSpc>
                <a:spcPct val="110000"/>
              </a:lnSpc>
              <a:spcBef>
                <a:spcPts val="0"/>
              </a:spcBef>
              <a:spcAft>
                <a:spcPts val="0"/>
              </a:spcAft>
              <a:buClr>
                <a:srgbClr val="000000"/>
              </a:buClr>
              <a:buSzPts val="1400"/>
              <a:buFont typeface="Arial"/>
              <a:buNone/>
            </a:pPr>
            <a:r>
              <a:rPr lang="en" sz="1600">
                <a:solidFill>
                  <a:srgbClr val="262626"/>
                </a:solidFill>
                <a:latin typeface="Quattrocento Sans"/>
                <a:ea typeface="Quattrocento Sans"/>
                <a:cs typeface="Quattrocento Sans"/>
                <a:sym typeface="Quattrocento Sans"/>
              </a:rPr>
              <a:t>The supply chain planners quote promise dates for these orders periodically, while taking into account prior promises, the state of production in the factory, the priority of the customers, etc.</a:t>
            </a:r>
            <a:endParaRPr sz="1600">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d595688244_0_762"/>
          <p:cNvSpPr txBox="1"/>
          <p:nvPr>
            <p:ph type="ctrTitle"/>
          </p:nvPr>
        </p:nvSpPr>
        <p:spPr>
          <a:xfrm>
            <a:off x="464344" y="1883026"/>
            <a:ext cx="25290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3600"/>
              <a:buFont typeface="Georgia"/>
              <a:buNone/>
            </a:pPr>
            <a:r>
              <a:rPr lang="en" sz="3600"/>
              <a:t>Examples</a:t>
            </a:r>
            <a:endParaRPr sz="3600"/>
          </a:p>
        </p:txBody>
      </p:sp>
      <p:sp>
        <p:nvSpPr>
          <p:cNvPr id="488" name="Google Shape;488;gd595688244_0_762"/>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489" name="Google Shape;489;gd595688244_0_762"/>
          <p:cNvSpPr/>
          <p:nvPr/>
        </p:nvSpPr>
        <p:spPr>
          <a:xfrm>
            <a:off x="457201" y="664369"/>
            <a:ext cx="357000" cy="1488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490" name="Google Shape;490;gd595688244_0_762"/>
          <p:cNvGrpSpPr/>
          <p:nvPr/>
        </p:nvGrpSpPr>
        <p:grpSpPr>
          <a:xfrm>
            <a:off x="457227" y="3070622"/>
            <a:ext cx="325013" cy="46350"/>
            <a:chOff x="609638" y="957263"/>
            <a:chExt cx="433350" cy="61800"/>
          </a:xfrm>
        </p:grpSpPr>
        <p:sp>
          <p:nvSpPr>
            <p:cNvPr id="491" name="Google Shape;491;gd595688244_0_762"/>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492" name="Google Shape;492;gd595688244_0_762"/>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493" name="Google Shape;493;gd595688244_0_762"/>
          <p:cNvSpPr txBox="1"/>
          <p:nvPr/>
        </p:nvSpPr>
        <p:spPr>
          <a:xfrm>
            <a:off x="4100557" y="1457719"/>
            <a:ext cx="4657800" cy="1428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chemeClr val="dk1"/>
              </a:buClr>
              <a:buSzPts val="1200"/>
              <a:buFont typeface="Arial"/>
              <a:buNone/>
            </a:pPr>
            <a:r>
              <a:rPr b="0" i="0" lang="en" sz="1600" u="none" cap="none" strike="noStrike">
                <a:solidFill>
                  <a:schemeClr val="dk1"/>
                </a:solidFill>
                <a:latin typeface="Quattrocento Sans"/>
                <a:ea typeface="Quattrocento Sans"/>
                <a:cs typeface="Quattrocento Sans"/>
                <a:sym typeface="Quattrocento Sans"/>
              </a:rPr>
              <a:t>Assume our planning horizon is 6 weeks</a:t>
            </a:r>
            <a:endParaRPr b="0" i="0" sz="1600" u="none" cap="none" strike="noStrike">
              <a:solidFill>
                <a:schemeClr val="dk1"/>
              </a:solidFill>
              <a:latin typeface="Quattrocento Sans"/>
              <a:ea typeface="Quattrocento Sans"/>
              <a:cs typeface="Quattrocento Sans"/>
              <a:sym typeface="Quattrocento Sans"/>
            </a:endParaRPr>
          </a:p>
          <a:p>
            <a:pPr indent="0" lvl="0" marL="0" rtl="0" algn="l">
              <a:lnSpc>
                <a:spcPct val="120000"/>
              </a:lnSpc>
              <a:spcBef>
                <a:spcPts val="0"/>
              </a:spcBef>
              <a:spcAft>
                <a:spcPts val="0"/>
              </a:spcAft>
              <a:buClr>
                <a:schemeClr val="dk1"/>
              </a:buClr>
              <a:buSzPts val="1200"/>
              <a:buFont typeface="Arial"/>
              <a:buNone/>
            </a:pPr>
            <a:r>
              <a:rPr lang="en" sz="1600">
                <a:solidFill>
                  <a:schemeClr val="dk1"/>
                </a:solidFill>
                <a:latin typeface="Quattrocento Sans"/>
                <a:ea typeface="Quattrocento Sans"/>
                <a:cs typeface="Quattrocento Sans"/>
                <a:sym typeface="Quattrocento Sans"/>
              </a:rPr>
              <a:t>We have 1 factory, 4 sets of assembly machines, 4 sets of testing machines, 3 individual packaged chip types, and 2 module types (assume modules can be assembled directly from raw chips) </a:t>
            </a:r>
            <a:endParaRPr sz="1600">
              <a:solidFill>
                <a:schemeClr val="dk1"/>
              </a:solidFill>
              <a:latin typeface="Quattrocento Sans"/>
              <a:ea typeface="Quattrocento Sans"/>
              <a:cs typeface="Quattrocento Sans"/>
              <a:sym typeface="Quattrocento Sans"/>
            </a:endParaRPr>
          </a:p>
        </p:txBody>
      </p:sp>
      <p:cxnSp>
        <p:nvCxnSpPr>
          <p:cNvPr id="494" name="Google Shape;494;gd595688244_0_762"/>
          <p:cNvCxnSpPr/>
          <p:nvPr/>
        </p:nvCxnSpPr>
        <p:spPr>
          <a:xfrm>
            <a:off x="4029006" y="3146068"/>
            <a:ext cx="4657800" cy="0"/>
          </a:xfrm>
          <a:prstGeom prst="straightConnector1">
            <a:avLst/>
          </a:prstGeom>
          <a:noFill/>
          <a:ln cap="flat" cmpd="sng" w="9525">
            <a:solidFill>
              <a:srgbClr val="D8D8D8"/>
            </a:solidFill>
            <a:prstDash val="solid"/>
            <a:miter lim="800000"/>
            <a:headEnd len="sm" w="sm" type="none"/>
            <a:tailEnd len="sm" w="sm" type="none"/>
          </a:ln>
        </p:spPr>
      </p:cxnSp>
      <p:sp>
        <p:nvSpPr>
          <p:cNvPr id="495" name="Google Shape;495;gd595688244_0_762"/>
          <p:cNvSpPr txBox="1"/>
          <p:nvPr/>
        </p:nvSpPr>
        <p:spPr>
          <a:xfrm>
            <a:off x="4100550" y="3454775"/>
            <a:ext cx="4657800" cy="231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200"/>
              <a:buFont typeface="Arial"/>
              <a:buNone/>
            </a:pPr>
            <a:r>
              <a:rPr lang="en" sz="1500"/>
              <a:t>Example problems are all solved using AMPL CPLEX</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
          <p:cNvSpPr txBox="1"/>
          <p:nvPr>
            <p:ph type="ctrTitle"/>
          </p:nvPr>
        </p:nvSpPr>
        <p:spPr>
          <a:xfrm>
            <a:off x="464344" y="1883026"/>
            <a:ext cx="25290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3600"/>
              <a:buFont typeface="Georgia"/>
              <a:buNone/>
            </a:pPr>
            <a:r>
              <a:rPr lang="en" sz="3600"/>
              <a:t>Example 1 </a:t>
            </a:r>
            <a:endParaRPr/>
          </a:p>
        </p:txBody>
      </p:sp>
      <p:sp>
        <p:nvSpPr>
          <p:cNvPr id="501" name="Google Shape;501;p1"/>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502" name="Google Shape;502;p1"/>
          <p:cNvSpPr/>
          <p:nvPr/>
        </p:nvSpPr>
        <p:spPr>
          <a:xfrm>
            <a:off x="457201" y="664369"/>
            <a:ext cx="357000" cy="1488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503" name="Google Shape;503;p1"/>
          <p:cNvGrpSpPr/>
          <p:nvPr/>
        </p:nvGrpSpPr>
        <p:grpSpPr>
          <a:xfrm>
            <a:off x="457228" y="3070622"/>
            <a:ext cx="325013" cy="46350"/>
            <a:chOff x="609638" y="957263"/>
            <a:chExt cx="433350" cy="61800"/>
          </a:xfrm>
        </p:grpSpPr>
        <p:sp>
          <p:nvSpPr>
            <p:cNvPr id="504" name="Google Shape;504;p1"/>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505" name="Google Shape;505;p1"/>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506" name="Google Shape;506;p1"/>
          <p:cNvSpPr txBox="1"/>
          <p:nvPr/>
        </p:nvSpPr>
        <p:spPr>
          <a:xfrm>
            <a:off x="3358650" y="1171050"/>
            <a:ext cx="5265300" cy="2801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200"/>
              <a:buFont typeface="Arial"/>
              <a:buNone/>
            </a:pPr>
            <a:r>
              <a:rPr b="1" i="0" lang="en" sz="1400" u="none" cap="none" strike="noStrike">
                <a:solidFill>
                  <a:srgbClr val="262626"/>
                </a:solidFill>
                <a:latin typeface="Quattrocento Sans"/>
                <a:ea typeface="Quattrocento Sans"/>
                <a:cs typeface="Quattrocento Sans"/>
                <a:sym typeface="Quattrocento Sans"/>
              </a:rPr>
              <a:t>Customer Orders:</a:t>
            </a:r>
            <a:endParaRPr b="1" i="0" sz="1400" u="none" cap="none" strike="noStrike">
              <a:solidFill>
                <a:srgbClr val="262626"/>
              </a:solidFill>
              <a:latin typeface="Quattrocento Sans"/>
              <a:ea typeface="Quattrocento Sans"/>
              <a:cs typeface="Quattrocento Sans"/>
              <a:sym typeface="Quattrocento Sans"/>
            </a:endParaRPr>
          </a:p>
          <a:p>
            <a:pPr indent="-317500" lvl="0" marL="457200" marR="0" rtl="0" algn="l">
              <a:lnSpc>
                <a:spcPct val="120000"/>
              </a:lnSpc>
              <a:spcBef>
                <a:spcPts val="0"/>
              </a:spcBef>
              <a:spcAft>
                <a:spcPts val="0"/>
              </a:spcAft>
              <a:buClr>
                <a:srgbClr val="262626"/>
              </a:buClr>
              <a:buSzPts val="1400"/>
              <a:buFont typeface="Quattrocento Sans"/>
              <a:buChar char="●"/>
            </a:pPr>
            <a:r>
              <a:rPr lang="en">
                <a:solidFill>
                  <a:srgbClr val="262626"/>
                </a:solidFill>
                <a:latin typeface="Quattrocento Sans"/>
                <a:ea typeface="Quattrocento Sans"/>
                <a:cs typeface="Quattrocento Sans"/>
                <a:sym typeface="Quattrocento Sans"/>
              </a:rPr>
              <a:t>100</a:t>
            </a:r>
            <a:r>
              <a:rPr b="0" i="0" lang="en" sz="1400" u="none" cap="none" strike="noStrike">
                <a:solidFill>
                  <a:srgbClr val="262626"/>
                </a:solidFill>
                <a:latin typeface="Quattrocento Sans"/>
                <a:ea typeface="Quattrocento Sans"/>
                <a:cs typeface="Quattrocento Sans"/>
                <a:sym typeface="Quattrocento Sans"/>
              </a:rPr>
              <a:t>000 units of individual packaged chip 1 for customer tier 1, due week 4, ordered week 1</a:t>
            </a:r>
            <a:endParaRPr b="0" i="0" sz="1400" u="none" cap="none" strike="noStrike">
              <a:solidFill>
                <a:srgbClr val="262626"/>
              </a:solidFill>
              <a:latin typeface="Quattrocento Sans"/>
              <a:ea typeface="Quattrocento Sans"/>
              <a:cs typeface="Quattrocento Sans"/>
              <a:sym typeface="Quattrocento Sans"/>
            </a:endParaRPr>
          </a:p>
          <a:p>
            <a:pPr indent="-317500" lvl="0" marL="457200" marR="0" rtl="0" algn="l">
              <a:lnSpc>
                <a:spcPct val="120000"/>
              </a:lnSpc>
              <a:spcBef>
                <a:spcPts val="0"/>
              </a:spcBef>
              <a:spcAft>
                <a:spcPts val="0"/>
              </a:spcAft>
              <a:buClr>
                <a:srgbClr val="262626"/>
              </a:buClr>
              <a:buSzPts val="1400"/>
              <a:buFont typeface="Quattrocento Sans"/>
              <a:buChar char="●"/>
            </a:pPr>
            <a:r>
              <a:rPr b="0" i="0" lang="en" sz="1400" u="none" cap="none" strike="noStrike">
                <a:solidFill>
                  <a:srgbClr val="262626"/>
                </a:solidFill>
                <a:latin typeface="Quattrocento Sans"/>
                <a:ea typeface="Quattrocento Sans"/>
                <a:cs typeface="Quattrocento Sans"/>
                <a:sym typeface="Quattrocento Sans"/>
              </a:rPr>
              <a:t>2000 units of individual packaged chip 2 for customer tier 2, due week 5, ordered week 1</a:t>
            </a:r>
            <a:endParaRPr b="0" i="0" sz="1400" u="none" cap="none" strike="noStrike">
              <a:solidFill>
                <a:srgbClr val="262626"/>
              </a:solidFill>
              <a:latin typeface="Quattrocento Sans"/>
              <a:ea typeface="Quattrocento Sans"/>
              <a:cs typeface="Quattrocento Sans"/>
              <a:sym typeface="Quattrocento Sans"/>
            </a:endParaRPr>
          </a:p>
          <a:p>
            <a:pPr indent="-317500" lvl="0" marL="457200" marR="0" rtl="0" algn="l">
              <a:lnSpc>
                <a:spcPct val="120000"/>
              </a:lnSpc>
              <a:spcBef>
                <a:spcPts val="0"/>
              </a:spcBef>
              <a:spcAft>
                <a:spcPts val="0"/>
              </a:spcAft>
              <a:buClr>
                <a:srgbClr val="262626"/>
              </a:buClr>
              <a:buSzPts val="1400"/>
              <a:buFont typeface="Quattrocento Sans"/>
              <a:buChar char="●"/>
            </a:pPr>
            <a:r>
              <a:rPr b="0" i="0" lang="en" sz="1400" u="none" cap="none" strike="noStrike">
                <a:solidFill>
                  <a:srgbClr val="262626"/>
                </a:solidFill>
                <a:latin typeface="Quattrocento Sans"/>
                <a:ea typeface="Quattrocento Sans"/>
                <a:cs typeface="Quattrocento Sans"/>
                <a:sym typeface="Quattrocento Sans"/>
              </a:rPr>
              <a:t>3000 units of individual packaged chip 3 for customer tier 4, due week 2, ordered week 1</a:t>
            </a:r>
            <a:endParaRPr b="0" i="0" sz="1400" u="none" cap="none" strike="noStrike">
              <a:solidFill>
                <a:srgbClr val="262626"/>
              </a:solidFill>
              <a:latin typeface="Quattrocento Sans"/>
              <a:ea typeface="Quattrocento Sans"/>
              <a:cs typeface="Quattrocento Sans"/>
              <a:sym typeface="Quattrocento Sans"/>
            </a:endParaRPr>
          </a:p>
          <a:p>
            <a:pPr indent="-317500" lvl="0" marL="457200" marR="0" rtl="0" algn="l">
              <a:lnSpc>
                <a:spcPct val="120000"/>
              </a:lnSpc>
              <a:spcBef>
                <a:spcPts val="0"/>
              </a:spcBef>
              <a:spcAft>
                <a:spcPts val="0"/>
              </a:spcAft>
              <a:buClr>
                <a:srgbClr val="262626"/>
              </a:buClr>
              <a:buSzPts val="1400"/>
              <a:buFont typeface="Quattrocento Sans"/>
              <a:buChar char="●"/>
            </a:pPr>
            <a:r>
              <a:rPr b="0" i="0" lang="en" sz="1400" u="none" cap="none" strike="noStrike">
                <a:solidFill>
                  <a:srgbClr val="262626"/>
                </a:solidFill>
                <a:latin typeface="Quattrocento Sans"/>
                <a:ea typeface="Quattrocento Sans"/>
                <a:cs typeface="Quattrocento Sans"/>
                <a:sym typeface="Quattrocento Sans"/>
              </a:rPr>
              <a:t>500 units of module 1 for customer tier 1, due week 2, ordered week 1</a:t>
            </a:r>
            <a:endParaRPr b="0" i="0" sz="1400" u="none" cap="none" strike="noStrike">
              <a:solidFill>
                <a:srgbClr val="262626"/>
              </a:solidFill>
              <a:latin typeface="Quattrocento Sans"/>
              <a:ea typeface="Quattrocento Sans"/>
              <a:cs typeface="Quattrocento Sans"/>
              <a:sym typeface="Quattrocento Sans"/>
            </a:endParaRPr>
          </a:p>
          <a:p>
            <a:pPr indent="-317500" lvl="0" marL="457200" marR="0" rtl="0" algn="l">
              <a:lnSpc>
                <a:spcPct val="120000"/>
              </a:lnSpc>
              <a:spcBef>
                <a:spcPts val="0"/>
              </a:spcBef>
              <a:spcAft>
                <a:spcPts val="0"/>
              </a:spcAft>
              <a:buClr>
                <a:srgbClr val="262626"/>
              </a:buClr>
              <a:buSzPts val="1400"/>
              <a:buFont typeface="Quattrocento Sans"/>
              <a:buChar char="●"/>
            </a:pPr>
            <a:r>
              <a:rPr b="0" i="0" lang="en" sz="1400" u="none" cap="none" strike="noStrike">
                <a:solidFill>
                  <a:srgbClr val="262626"/>
                </a:solidFill>
                <a:latin typeface="Quattrocento Sans"/>
                <a:ea typeface="Quattrocento Sans"/>
                <a:cs typeface="Quattrocento Sans"/>
                <a:sym typeface="Quattrocento Sans"/>
              </a:rPr>
              <a:t>1000 units of module 2 for customer tier 4, due week 3, ordered week 1</a:t>
            </a:r>
            <a:endParaRPr b="0" i="0" sz="1400" u="none" cap="none" strike="noStrike">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d595688244_0_725"/>
          <p:cNvSpPr txBox="1"/>
          <p:nvPr>
            <p:ph idx="1" type="body"/>
          </p:nvPr>
        </p:nvSpPr>
        <p:spPr>
          <a:xfrm>
            <a:off x="374100" y="950125"/>
            <a:ext cx="4098000" cy="8895000"/>
          </a:xfrm>
          <a:prstGeom prst="rect">
            <a:avLst/>
          </a:prstGeom>
          <a:noFill/>
          <a:ln>
            <a:noFill/>
          </a:ln>
        </p:spPr>
        <p:txBody>
          <a:bodyPr anchorCtr="0" anchor="t" bIns="0" lIns="0" spcFirstLastPara="1" rIns="0" wrap="square" tIns="0">
            <a:noAutofit/>
          </a:bodyPr>
          <a:lstStyle/>
          <a:p>
            <a:pPr indent="0" lvl="0" marL="0" rtl="0" algn="l">
              <a:spcBef>
                <a:spcPts val="800"/>
              </a:spcBef>
              <a:spcAft>
                <a:spcPts val="0"/>
              </a:spcAft>
              <a:buClr>
                <a:schemeClr val="dk1"/>
              </a:buClr>
              <a:buSzPts val="1200"/>
              <a:buFont typeface="Arial"/>
              <a:buNone/>
            </a:pPr>
            <a:r>
              <a:rPr b="1" lang="en" sz="1400"/>
              <a:t>Selling Price</a:t>
            </a:r>
            <a:r>
              <a:rPr lang="en" sz="1400"/>
              <a:t> (per unit):</a:t>
            </a:r>
            <a:endParaRPr sz="1400"/>
          </a:p>
          <a:p>
            <a:pPr indent="-317500" lvl="0" marL="457200" rtl="0" algn="l">
              <a:spcBef>
                <a:spcPts val="800"/>
              </a:spcBef>
              <a:spcAft>
                <a:spcPts val="0"/>
              </a:spcAft>
              <a:buSzPts val="1400"/>
              <a:buChar char="●"/>
            </a:pPr>
            <a:r>
              <a:rPr lang="en" sz="1400"/>
              <a:t>50 for all individual packaged chips</a:t>
            </a:r>
            <a:endParaRPr sz="1400"/>
          </a:p>
          <a:p>
            <a:pPr indent="-317500" lvl="0" marL="457200" rtl="0" algn="l">
              <a:spcBef>
                <a:spcPts val="0"/>
              </a:spcBef>
              <a:spcAft>
                <a:spcPts val="0"/>
              </a:spcAft>
              <a:buSzPts val="1400"/>
              <a:buChar char="●"/>
            </a:pPr>
            <a:r>
              <a:rPr lang="en" sz="1400"/>
              <a:t>100 for all modules</a:t>
            </a:r>
            <a:endParaRPr b="1" sz="1400"/>
          </a:p>
          <a:p>
            <a:pPr indent="0" lvl="0" marL="0" rtl="0" algn="l">
              <a:lnSpc>
                <a:spcPct val="90000"/>
              </a:lnSpc>
              <a:spcBef>
                <a:spcPts val="800"/>
              </a:spcBef>
              <a:spcAft>
                <a:spcPts val="0"/>
              </a:spcAft>
              <a:buSzPts val="1200"/>
              <a:buNone/>
            </a:pPr>
            <a:r>
              <a:rPr b="1" lang="en" sz="1400"/>
              <a:t>Backordering Cost</a:t>
            </a:r>
            <a:r>
              <a:rPr lang="en" sz="1400"/>
              <a:t> (per unit, per week):</a:t>
            </a:r>
            <a:endParaRPr sz="1400"/>
          </a:p>
          <a:p>
            <a:pPr indent="-317500" lvl="0" marL="457200" rtl="0" algn="l">
              <a:lnSpc>
                <a:spcPct val="90000"/>
              </a:lnSpc>
              <a:spcBef>
                <a:spcPts val="800"/>
              </a:spcBef>
              <a:spcAft>
                <a:spcPts val="0"/>
              </a:spcAft>
              <a:buSzPts val="1400"/>
              <a:buChar char="●"/>
            </a:pPr>
            <a:r>
              <a:rPr lang="en" sz="1400"/>
              <a:t>20% of selling price (tier 1 customers)</a:t>
            </a:r>
            <a:endParaRPr sz="1400"/>
          </a:p>
          <a:p>
            <a:pPr indent="-317500" lvl="0" marL="457200" rtl="0" algn="l">
              <a:lnSpc>
                <a:spcPct val="90000"/>
              </a:lnSpc>
              <a:spcBef>
                <a:spcPts val="0"/>
              </a:spcBef>
              <a:spcAft>
                <a:spcPts val="0"/>
              </a:spcAft>
              <a:buSzPts val="1400"/>
              <a:buChar char="●"/>
            </a:pPr>
            <a:r>
              <a:rPr lang="en" sz="1400"/>
              <a:t>18% </a:t>
            </a:r>
            <a:r>
              <a:rPr lang="en" sz="1400"/>
              <a:t>of selling price (</a:t>
            </a:r>
            <a:r>
              <a:rPr lang="en" sz="1400"/>
              <a:t>tier 2 customers)</a:t>
            </a:r>
            <a:endParaRPr sz="1400"/>
          </a:p>
          <a:p>
            <a:pPr indent="-317500" lvl="0" marL="457200" rtl="0" algn="l">
              <a:lnSpc>
                <a:spcPct val="90000"/>
              </a:lnSpc>
              <a:spcBef>
                <a:spcPts val="0"/>
              </a:spcBef>
              <a:spcAft>
                <a:spcPts val="0"/>
              </a:spcAft>
              <a:buSzPts val="1400"/>
              <a:buChar char="●"/>
            </a:pPr>
            <a:r>
              <a:rPr lang="en" sz="1400"/>
              <a:t>15% </a:t>
            </a:r>
            <a:r>
              <a:rPr lang="en" sz="1400"/>
              <a:t>of selling price (</a:t>
            </a:r>
            <a:r>
              <a:rPr lang="en" sz="1400"/>
              <a:t>tier 3 customers)</a:t>
            </a:r>
            <a:endParaRPr sz="1400"/>
          </a:p>
          <a:p>
            <a:pPr indent="-317500" lvl="0" marL="457200" rtl="0" algn="l">
              <a:lnSpc>
                <a:spcPct val="90000"/>
              </a:lnSpc>
              <a:spcBef>
                <a:spcPts val="0"/>
              </a:spcBef>
              <a:spcAft>
                <a:spcPts val="0"/>
              </a:spcAft>
              <a:buSzPts val="1400"/>
              <a:buChar char="●"/>
            </a:pPr>
            <a:r>
              <a:rPr lang="en" sz="1400"/>
              <a:t>10% of selling price (tier 4 customers)</a:t>
            </a:r>
            <a:endParaRPr sz="1400"/>
          </a:p>
          <a:p>
            <a:pPr indent="0" lvl="0" marL="0" rtl="0" algn="l">
              <a:spcBef>
                <a:spcPts val="800"/>
              </a:spcBef>
              <a:spcAft>
                <a:spcPts val="0"/>
              </a:spcAft>
              <a:buNone/>
            </a:pPr>
            <a:r>
              <a:rPr b="1" lang="en" sz="1400"/>
              <a:t>Cost of Capacity</a:t>
            </a:r>
            <a:r>
              <a:rPr lang="en" sz="1400"/>
              <a:t> for Initial Week (per hour):</a:t>
            </a:r>
            <a:endParaRPr sz="1400"/>
          </a:p>
          <a:p>
            <a:pPr indent="-317500" lvl="0" marL="457200" rtl="0" algn="l">
              <a:spcBef>
                <a:spcPts val="800"/>
              </a:spcBef>
              <a:spcAft>
                <a:spcPts val="0"/>
              </a:spcAft>
              <a:buSzPts val="1400"/>
              <a:buChar char="●"/>
            </a:pPr>
            <a:r>
              <a:rPr lang="en" sz="1400"/>
              <a:t>1 for assembly machine sets 1 and 2</a:t>
            </a:r>
            <a:endParaRPr sz="1400"/>
          </a:p>
          <a:p>
            <a:pPr indent="-317500" lvl="0" marL="457200" rtl="0" algn="l">
              <a:spcBef>
                <a:spcPts val="0"/>
              </a:spcBef>
              <a:spcAft>
                <a:spcPts val="0"/>
              </a:spcAft>
              <a:buSzPts val="1400"/>
              <a:buChar char="●"/>
            </a:pPr>
            <a:r>
              <a:rPr lang="en" sz="1400"/>
              <a:t>2 for assembly machine sets 3 and 4</a:t>
            </a:r>
            <a:endParaRPr sz="1400"/>
          </a:p>
          <a:p>
            <a:pPr indent="-317500" lvl="0" marL="457200" rtl="0" algn="l">
              <a:spcBef>
                <a:spcPts val="0"/>
              </a:spcBef>
              <a:spcAft>
                <a:spcPts val="0"/>
              </a:spcAft>
              <a:buSzPts val="1400"/>
              <a:buChar char="●"/>
            </a:pPr>
            <a:r>
              <a:rPr lang="en" sz="1400"/>
              <a:t>2 for testing machine sets 1 and 2</a:t>
            </a:r>
            <a:endParaRPr sz="1400"/>
          </a:p>
          <a:p>
            <a:pPr indent="-317500" lvl="0" marL="457200" rtl="0" algn="l">
              <a:spcBef>
                <a:spcPts val="0"/>
              </a:spcBef>
              <a:spcAft>
                <a:spcPts val="0"/>
              </a:spcAft>
              <a:buSzPts val="1400"/>
              <a:buChar char="●"/>
            </a:pPr>
            <a:r>
              <a:rPr lang="en" sz="1400"/>
              <a:t>3 for testing machine sets 3 and 4</a:t>
            </a:r>
            <a:endParaRPr sz="1400"/>
          </a:p>
        </p:txBody>
      </p:sp>
      <p:sp>
        <p:nvSpPr>
          <p:cNvPr id="512" name="Google Shape;512;gd595688244_0_725"/>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513" name="Google Shape;513;gd595688244_0_725"/>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Cost Parameters</a:t>
            </a:r>
            <a:endParaRPr/>
          </a:p>
        </p:txBody>
      </p:sp>
      <p:sp>
        <p:nvSpPr>
          <p:cNvPr id="514" name="Google Shape;514;gd595688244_0_725"/>
          <p:cNvSpPr txBox="1"/>
          <p:nvPr>
            <p:ph idx="1" type="body"/>
          </p:nvPr>
        </p:nvSpPr>
        <p:spPr>
          <a:xfrm>
            <a:off x="4415225" y="950125"/>
            <a:ext cx="4625700" cy="8895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800"/>
              </a:spcBef>
              <a:spcAft>
                <a:spcPts val="0"/>
              </a:spcAft>
              <a:buSzPts val="1200"/>
              <a:buNone/>
            </a:pPr>
            <a:r>
              <a:rPr b="1" lang="en" sz="1400"/>
              <a:t>Maximum Holding Costs </a:t>
            </a:r>
            <a:r>
              <a:rPr lang="en" sz="1400"/>
              <a:t>(per week):</a:t>
            </a:r>
            <a:endParaRPr sz="1400"/>
          </a:p>
          <a:p>
            <a:pPr indent="-317500" lvl="0" marL="457200" rtl="0" algn="l">
              <a:lnSpc>
                <a:spcPct val="90000"/>
              </a:lnSpc>
              <a:spcBef>
                <a:spcPts val="800"/>
              </a:spcBef>
              <a:spcAft>
                <a:spcPts val="0"/>
              </a:spcAft>
              <a:buSzPts val="1400"/>
              <a:buChar char="●"/>
            </a:pPr>
            <a:r>
              <a:rPr lang="en" sz="1400"/>
              <a:t>-ε for week 0 of all machine sets</a:t>
            </a:r>
            <a:endParaRPr sz="1400"/>
          </a:p>
          <a:p>
            <a:pPr indent="-317500" lvl="0" marL="457200" rtl="0" algn="l">
              <a:lnSpc>
                <a:spcPct val="90000"/>
              </a:lnSpc>
              <a:spcBef>
                <a:spcPts val="0"/>
              </a:spcBef>
              <a:spcAft>
                <a:spcPts val="0"/>
              </a:spcAft>
              <a:buSzPts val="1400"/>
              <a:buChar char="●"/>
            </a:pPr>
            <a:r>
              <a:rPr lang="en" sz="1400"/>
              <a:t>960 for all weeks for assembly machine set 1</a:t>
            </a:r>
            <a:endParaRPr sz="1400"/>
          </a:p>
          <a:p>
            <a:pPr indent="-317500" lvl="0" marL="457200" rtl="0" algn="l">
              <a:lnSpc>
                <a:spcPct val="90000"/>
              </a:lnSpc>
              <a:spcBef>
                <a:spcPts val="0"/>
              </a:spcBef>
              <a:spcAft>
                <a:spcPts val="0"/>
              </a:spcAft>
              <a:buSzPts val="1400"/>
              <a:buChar char="●"/>
            </a:pPr>
            <a:r>
              <a:rPr lang="en" sz="1400"/>
              <a:t>1152 for all weeks for assembly machine set 2</a:t>
            </a:r>
            <a:endParaRPr sz="1400"/>
          </a:p>
          <a:p>
            <a:pPr indent="-317500" lvl="0" marL="457200" rtl="0" algn="l">
              <a:lnSpc>
                <a:spcPct val="90000"/>
              </a:lnSpc>
              <a:spcBef>
                <a:spcPts val="0"/>
              </a:spcBef>
              <a:spcAft>
                <a:spcPts val="0"/>
              </a:spcAft>
              <a:buSzPts val="1400"/>
              <a:buChar char="●"/>
            </a:pPr>
            <a:r>
              <a:rPr lang="en" sz="1400"/>
              <a:t>3200 for all weeks for assembly machine set 3</a:t>
            </a:r>
            <a:endParaRPr sz="1400"/>
          </a:p>
          <a:p>
            <a:pPr indent="-317500" lvl="0" marL="457200" rtl="0" algn="l">
              <a:lnSpc>
                <a:spcPct val="90000"/>
              </a:lnSpc>
              <a:spcBef>
                <a:spcPts val="0"/>
              </a:spcBef>
              <a:spcAft>
                <a:spcPts val="0"/>
              </a:spcAft>
              <a:buSzPts val="1400"/>
              <a:buChar char="●"/>
            </a:pPr>
            <a:r>
              <a:rPr lang="en" sz="1400"/>
              <a:t>3200 for all weeks for assembly machine set 4</a:t>
            </a:r>
            <a:endParaRPr sz="1400"/>
          </a:p>
          <a:p>
            <a:pPr indent="-317500" lvl="0" marL="457200" rtl="0" algn="l">
              <a:lnSpc>
                <a:spcPct val="90000"/>
              </a:lnSpc>
              <a:spcBef>
                <a:spcPts val="0"/>
              </a:spcBef>
              <a:spcAft>
                <a:spcPts val="0"/>
              </a:spcAft>
              <a:buSzPts val="1400"/>
              <a:buChar char="●"/>
            </a:pPr>
            <a:r>
              <a:rPr lang="en" sz="1400"/>
              <a:t>480 for all weeks for testing machine set 1</a:t>
            </a:r>
            <a:endParaRPr sz="1400"/>
          </a:p>
          <a:p>
            <a:pPr indent="-317500" lvl="0" marL="457200" rtl="0" algn="l">
              <a:lnSpc>
                <a:spcPct val="90000"/>
              </a:lnSpc>
              <a:spcBef>
                <a:spcPts val="0"/>
              </a:spcBef>
              <a:spcAft>
                <a:spcPts val="0"/>
              </a:spcAft>
              <a:buSzPts val="1400"/>
              <a:buChar char="●"/>
            </a:pPr>
            <a:r>
              <a:rPr lang="en" sz="1400"/>
              <a:t>1152 for all weeks for testing machine set 2</a:t>
            </a:r>
            <a:endParaRPr sz="1400"/>
          </a:p>
          <a:p>
            <a:pPr indent="-317500" lvl="0" marL="457200" rtl="0" algn="l">
              <a:lnSpc>
                <a:spcPct val="90000"/>
              </a:lnSpc>
              <a:spcBef>
                <a:spcPts val="0"/>
              </a:spcBef>
              <a:spcAft>
                <a:spcPts val="0"/>
              </a:spcAft>
              <a:buSzPts val="1400"/>
              <a:buChar char="●"/>
            </a:pPr>
            <a:r>
              <a:rPr lang="en" sz="1400"/>
              <a:t>3200 for all weeks for testing machine set 3</a:t>
            </a:r>
            <a:endParaRPr sz="1400"/>
          </a:p>
          <a:p>
            <a:pPr indent="-317500" lvl="0" marL="457200" rtl="0" algn="l">
              <a:lnSpc>
                <a:spcPct val="90000"/>
              </a:lnSpc>
              <a:spcBef>
                <a:spcPts val="0"/>
              </a:spcBef>
              <a:spcAft>
                <a:spcPts val="0"/>
              </a:spcAft>
              <a:buSzPts val="1400"/>
              <a:buChar char="●"/>
            </a:pPr>
            <a:r>
              <a:rPr lang="en" sz="1400"/>
              <a:t>2400 for all weeks for testing machine set 4</a:t>
            </a:r>
            <a:endParaRPr sz="1400"/>
          </a:p>
          <a:p>
            <a:pPr indent="0" lvl="0" marL="0" rtl="0" algn="l">
              <a:lnSpc>
                <a:spcPct val="100000"/>
              </a:lnSpc>
              <a:spcBef>
                <a:spcPts val="800"/>
              </a:spcBef>
              <a:spcAft>
                <a:spcPts val="0"/>
              </a:spcAft>
              <a:buNone/>
            </a:pPr>
            <a:r>
              <a:rPr b="1" lang="en" sz="1400"/>
              <a:t>Holding Costs</a:t>
            </a:r>
            <a:r>
              <a:rPr lang="en" sz="1400"/>
              <a:t> (per unit, per week):</a:t>
            </a:r>
            <a:endParaRPr sz="1400"/>
          </a:p>
          <a:p>
            <a:pPr indent="-317500" lvl="0" marL="457200" rtl="0" algn="l">
              <a:spcBef>
                <a:spcPts val="1000"/>
              </a:spcBef>
              <a:spcAft>
                <a:spcPts val="0"/>
              </a:spcAft>
              <a:buSzPts val="1400"/>
              <a:buChar char="●"/>
            </a:pPr>
            <a:r>
              <a:rPr lang="en" sz="1400"/>
              <a:t>0.1 for all individual packaged chips</a:t>
            </a:r>
            <a:endParaRPr sz="1400"/>
          </a:p>
          <a:p>
            <a:pPr indent="-317500" lvl="0" marL="457200" rtl="0" algn="l">
              <a:spcBef>
                <a:spcPts val="0"/>
              </a:spcBef>
              <a:spcAft>
                <a:spcPts val="0"/>
              </a:spcAft>
              <a:buSzPts val="1400"/>
              <a:buChar char="●"/>
            </a:pPr>
            <a:r>
              <a:rPr lang="en" sz="1400"/>
              <a:t>1 for all modules</a:t>
            </a:r>
            <a:endParaRPr sz="1400"/>
          </a:p>
          <a:p>
            <a:pPr indent="0" lvl="0" marL="0" rtl="0" algn="l">
              <a:lnSpc>
                <a:spcPct val="90000"/>
              </a:lnSpc>
              <a:spcBef>
                <a:spcPts val="800"/>
              </a:spcBef>
              <a:spcAft>
                <a:spcPts val="0"/>
              </a:spcAft>
              <a:buSzPts val="1200"/>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gd595688244_0_788"/>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520" name="Google Shape;520;gd595688244_0_788"/>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Inventory and Capacity Parameters, etc.</a:t>
            </a:r>
            <a:endParaRPr/>
          </a:p>
        </p:txBody>
      </p:sp>
      <p:sp>
        <p:nvSpPr>
          <p:cNvPr id="521" name="Google Shape;521;gd595688244_0_788"/>
          <p:cNvSpPr txBox="1"/>
          <p:nvPr/>
        </p:nvSpPr>
        <p:spPr>
          <a:xfrm>
            <a:off x="457200" y="950125"/>
            <a:ext cx="4054800" cy="3759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800"/>
              </a:spcBef>
              <a:spcAft>
                <a:spcPts val="0"/>
              </a:spcAft>
              <a:buClr>
                <a:srgbClr val="000000"/>
              </a:buClr>
              <a:buSzPts val="1300"/>
              <a:buFont typeface="Arial"/>
              <a:buNone/>
            </a:pPr>
            <a:r>
              <a:rPr b="1" i="0" lang="en" sz="1300" u="none" cap="none" strike="noStrike">
                <a:solidFill>
                  <a:srgbClr val="262626"/>
                </a:solidFill>
                <a:latin typeface="Open Sans"/>
                <a:ea typeface="Open Sans"/>
                <a:cs typeface="Open Sans"/>
                <a:sym typeface="Open Sans"/>
              </a:rPr>
              <a:t>Starting Inventory:</a:t>
            </a:r>
            <a:endParaRPr b="1"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800"/>
              </a:spcBef>
              <a:spcAft>
                <a:spcPts val="0"/>
              </a:spcAft>
              <a:buClr>
                <a:srgbClr val="262626"/>
              </a:buClr>
              <a:buSzPts val="1300"/>
              <a:buFont typeface="Open Sans"/>
              <a:buChar char="●"/>
            </a:pPr>
            <a:r>
              <a:rPr b="1" i="0" lang="en" sz="1300" u="none" cap="none" strike="noStrike">
                <a:solidFill>
                  <a:srgbClr val="262626"/>
                </a:solidFill>
                <a:latin typeface="Open Sans"/>
                <a:ea typeface="Open Sans"/>
                <a:cs typeface="Open Sans"/>
                <a:sym typeface="Open Sans"/>
              </a:rPr>
              <a:t>Raw Die: </a:t>
            </a:r>
            <a:r>
              <a:rPr b="0" i="0" lang="en" sz="1300" u="none" cap="none" strike="noStrike">
                <a:solidFill>
                  <a:srgbClr val="262626"/>
                </a:solidFill>
                <a:latin typeface="Open Sans"/>
                <a:ea typeface="Open Sans"/>
                <a:cs typeface="Open Sans"/>
                <a:sym typeface="Open Sans"/>
              </a:rPr>
              <a:t>100,000 units of each type</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100,000 units incoming each week</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1" i="0" lang="en" sz="1300" u="none" cap="none" strike="noStrike">
                <a:solidFill>
                  <a:srgbClr val="262626"/>
                </a:solidFill>
                <a:latin typeface="Open Sans"/>
                <a:ea typeface="Open Sans"/>
                <a:cs typeface="Open Sans"/>
                <a:sym typeface="Open Sans"/>
              </a:rPr>
              <a:t>Untested Chips: </a:t>
            </a:r>
            <a:r>
              <a:rPr b="0" i="0" lang="en" sz="1300" u="none" cap="none" strike="noStrike">
                <a:solidFill>
                  <a:srgbClr val="262626"/>
                </a:solidFill>
                <a:latin typeface="Open Sans"/>
                <a:ea typeface="Open Sans"/>
                <a:cs typeface="Open Sans"/>
                <a:sym typeface="Open Sans"/>
              </a:rPr>
              <a:t>1000 units of each type</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1" i="0" lang="en" sz="1300" u="none" cap="none" strike="noStrike">
                <a:solidFill>
                  <a:srgbClr val="262626"/>
                </a:solidFill>
                <a:latin typeface="Open Sans"/>
                <a:ea typeface="Open Sans"/>
                <a:cs typeface="Open Sans"/>
                <a:sym typeface="Open Sans"/>
              </a:rPr>
              <a:t>Tested Chips: </a:t>
            </a:r>
            <a:r>
              <a:rPr b="0" i="0" lang="en" sz="1300" u="none" cap="none" strike="noStrike">
                <a:solidFill>
                  <a:srgbClr val="262626"/>
                </a:solidFill>
                <a:latin typeface="Open Sans"/>
                <a:ea typeface="Open Sans"/>
                <a:cs typeface="Open Sans"/>
                <a:sym typeface="Open Sans"/>
              </a:rPr>
              <a:t>100 units of each type</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1" i="0" lang="en" sz="1300" u="none" cap="none" strike="noStrike">
                <a:solidFill>
                  <a:srgbClr val="262626"/>
                </a:solidFill>
                <a:latin typeface="Open Sans"/>
                <a:ea typeface="Open Sans"/>
                <a:cs typeface="Open Sans"/>
                <a:sym typeface="Open Sans"/>
              </a:rPr>
              <a:t>Untested Modules:</a:t>
            </a:r>
            <a:r>
              <a:rPr b="0" i="0" lang="en" sz="1300" u="none" cap="none" strike="noStrike">
                <a:solidFill>
                  <a:srgbClr val="262626"/>
                </a:solidFill>
                <a:latin typeface="Open Sans"/>
                <a:ea typeface="Open Sans"/>
                <a:cs typeface="Open Sans"/>
                <a:sym typeface="Open Sans"/>
              </a:rPr>
              <a:t> 100 units of each type</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1" i="0" lang="en" sz="1300" u="none" cap="none" strike="noStrike">
                <a:solidFill>
                  <a:srgbClr val="262626"/>
                </a:solidFill>
                <a:latin typeface="Open Sans"/>
                <a:ea typeface="Open Sans"/>
                <a:cs typeface="Open Sans"/>
                <a:sym typeface="Open Sans"/>
              </a:rPr>
              <a:t>Tested Modules:</a:t>
            </a:r>
            <a:r>
              <a:rPr b="0" i="0" lang="en" sz="1300" u="none" cap="none" strike="noStrike">
                <a:solidFill>
                  <a:srgbClr val="262626"/>
                </a:solidFill>
                <a:latin typeface="Open Sans"/>
                <a:ea typeface="Open Sans"/>
                <a:cs typeface="Open Sans"/>
                <a:sym typeface="Open Sans"/>
              </a:rPr>
              <a:t> 10 units of each type</a:t>
            </a:r>
            <a:endParaRPr b="0" i="0" sz="1300" u="none" cap="none" strike="noStrike">
              <a:solidFill>
                <a:srgbClr val="262626"/>
              </a:solidFill>
              <a:latin typeface="Open Sans"/>
              <a:ea typeface="Open Sans"/>
              <a:cs typeface="Open Sans"/>
              <a:sym typeface="Open Sans"/>
            </a:endParaRPr>
          </a:p>
          <a:p>
            <a:pPr indent="0" lvl="0" marL="0" marR="0" rtl="0" algn="l">
              <a:lnSpc>
                <a:spcPct val="90000"/>
              </a:lnSpc>
              <a:spcBef>
                <a:spcPts val="800"/>
              </a:spcBef>
              <a:spcAft>
                <a:spcPts val="0"/>
              </a:spcAft>
              <a:buClr>
                <a:srgbClr val="000000"/>
              </a:buClr>
              <a:buSzPts val="1300"/>
              <a:buFont typeface="Arial"/>
              <a:buNone/>
            </a:pPr>
            <a:r>
              <a:rPr b="1" i="0" lang="en" sz="1300" u="none" cap="none" strike="noStrike">
                <a:solidFill>
                  <a:srgbClr val="262626"/>
                </a:solidFill>
                <a:latin typeface="Open Sans"/>
                <a:ea typeface="Open Sans"/>
                <a:cs typeface="Open Sans"/>
                <a:sym typeface="Open Sans"/>
              </a:rPr>
              <a:t>Available Capacity </a:t>
            </a:r>
            <a:r>
              <a:rPr b="0" i="0" lang="en" sz="1300" u="none" cap="none" strike="noStrike">
                <a:solidFill>
                  <a:srgbClr val="262626"/>
                </a:solidFill>
                <a:latin typeface="Open Sans"/>
                <a:ea typeface="Open Sans"/>
                <a:cs typeface="Open Sans"/>
                <a:sym typeface="Open Sans"/>
              </a:rPr>
              <a:t>of Assembly &amp; Testing Machine Sets (hours/week):</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80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40 hours for assembly and testing machine sets 1, 3, and 4</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48 hours for assembly and testing machine sets 2</a:t>
            </a:r>
            <a:endParaRPr b="0" i="0" sz="1300" u="none" cap="none" strike="noStrike">
              <a:solidFill>
                <a:srgbClr val="262626"/>
              </a:solidFill>
              <a:latin typeface="Open Sans"/>
              <a:ea typeface="Open Sans"/>
              <a:cs typeface="Open Sans"/>
              <a:sym typeface="Open Sans"/>
            </a:endParaRPr>
          </a:p>
          <a:p>
            <a:pPr indent="0" lvl="0" marL="0" marR="0" rtl="0" algn="l">
              <a:lnSpc>
                <a:spcPct val="90000"/>
              </a:lnSpc>
              <a:spcBef>
                <a:spcPts val="800"/>
              </a:spcBef>
              <a:spcAft>
                <a:spcPts val="0"/>
              </a:spcAft>
              <a:buClr>
                <a:srgbClr val="000000"/>
              </a:buClr>
              <a:buSzPts val="1300"/>
              <a:buFont typeface="Arial"/>
              <a:buNone/>
            </a:pPr>
            <a:r>
              <a:rPr b="1" i="0" lang="en" sz="1300" u="none" cap="none" strike="noStrike">
                <a:solidFill>
                  <a:srgbClr val="262626"/>
                </a:solidFill>
                <a:latin typeface="Open Sans"/>
                <a:ea typeface="Open Sans"/>
                <a:cs typeface="Open Sans"/>
                <a:sym typeface="Open Sans"/>
              </a:rPr>
              <a:t>Allowable # of Periods of Backordering</a:t>
            </a:r>
            <a:r>
              <a:rPr b="0" i="0" lang="en" sz="1300" u="none" cap="none" strike="noStrike">
                <a:solidFill>
                  <a:srgbClr val="262626"/>
                </a:solidFill>
                <a:latin typeface="Open Sans"/>
                <a:ea typeface="Open Sans"/>
                <a:cs typeface="Open Sans"/>
                <a:sym typeface="Open Sans"/>
              </a:rPr>
              <a:t> before Sale is Lost (weeks):</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80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2 periods for all product types and customer tiers</a:t>
            </a:r>
            <a:endParaRPr b="0" i="0" sz="1300" u="none" cap="none" strike="noStrike">
              <a:solidFill>
                <a:srgbClr val="262626"/>
              </a:solidFill>
              <a:latin typeface="Open Sans"/>
              <a:ea typeface="Open Sans"/>
              <a:cs typeface="Open Sans"/>
              <a:sym typeface="Open Sans"/>
            </a:endParaRPr>
          </a:p>
        </p:txBody>
      </p:sp>
      <p:sp>
        <p:nvSpPr>
          <p:cNvPr id="522" name="Google Shape;522;gd595688244_0_788"/>
          <p:cNvSpPr txBox="1"/>
          <p:nvPr/>
        </p:nvSpPr>
        <p:spPr>
          <a:xfrm>
            <a:off x="4992525" y="950125"/>
            <a:ext cx="3992400" cy="3899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800"/>
              </a:spcBef>
              <a:spcAft>
                <a:spcPts val="0"/>
              </a:spcAft>
              <a:buClr>
                <a:srgbClr val="000000"/>
              </a:buClr>
              <a:buSzPts val="1300"/>
              <a:buFont typeface="Arial"/>
              <a:buNone/>
            </a:pPr>
            <a:r>
              <a:rPr b="1" i="0" lang="en" sz="1300" u="none" cap="none" strike="noStrike">
                <a:solidFill>
                  <a:srgbClr val="262626"/>
                </a:solidFill>
                <a:latin typeface="Open Sans"/>
                <a:ea typeface="Open Sans"/>
                <a:cs typeface="Open Sans"/>
                <a:sym typeface="Open Sans"/>
              </a:rPr>
              <a:t>Processing Times:</a:t>
            </a:r>
            <a:endParaRPr b="1" i="0" sz="1300" u="none" cap="none" strike="noStrike">
              <a:solidFill>
                <a:srgbClr val="262626"/>
              </a:solidFill>
              <a:latin typeface="Open Sans"/>
              <a:ea typeface="Open Sans"/>
              <a:cs typeface="Open Sans"/>
              <a:sym typeface="Open Sans"/>
            </a:endParaRPr>
          </a:p>
          <a:p>
            <a:pPr indent="0" lvl="0" marL="0" marR="0" rtl="0" algn="l">
              <a:lnSpc>
                <a:spcPct val="90000"/>
              </a:lnSpc>
              <a:spcBef>
                <a:spcPts val="800"/>
              </a:spcBef>
              <a:spcAft>
                <a:spcPts val="0"/>
              </a:spcAft>
              <a:buClr>
                <a:srgbClr val="000000"/>
              </a:buClr>
              <a:buSzPts val="1300"/>
              <a:buFont typeface="Arial"/>
              <a:buNone/>
            </a:pPr>
            <a:r>
              <a:rPr b="0" i="0" lang="en" sz="1300" u="none" cap="none" strike="noStrike">
                <a:solidFill>
                  <a:srgbClr val="262626"/>
                </a:solidFill>
                <a:latin typeface="Open Sans"/>
                <a:ea typeface="Open Sans"/>
                <a:cs typeface="Open Sans"/>
                <a:sym typeface="Open Sans"/>
              </a:rPr>
              <a:t>Assembly:</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80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Individual Chip Type 1: 15 sec</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Individual Chip Type 2: 15 sec</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Individual Chip Type 3: 15 sec</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Module Type 1: 45 sec</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Module Type 2: 45 sec</a:t>
            </a:r>
            <a:endParaRPr b="0" i="0" sz="1300" u="none" cap="none" strike="noStrike">
              <a:solidFill>
                <a:srgbClr val="262626"/>
              </a:solidFill>
              <a:latin typeface="Open Sans"/>
              <a:ea typeface="Open Sans"/>
              <a:cs typeface="Open Sans"/>
              <a:sym typeface="Open Sans"/>
            </a:endParaRPr>
          </a:p>
          <a:p>
            <a:pPr indent="0" lvl="0" marL="0" marR="0" rtl="0" algn="l">
              <a:lnSpc>
                <a:spcPct val="90000"/>
              </a:lnSpc>
              <a:spcBef>
                <a:spcPts val="800"/>
              </a:spcBef>
              <a:spcAft>
                <a:spcPts val="0"/>
              </a:spcAft>
              <a:buClr>
                <a:srgbClr val="000000"/>
              </a:buClr>
              <a:buSzPts val="1300"/>
              <a:buFont typeface="Arial"/>
              <a:buNone/>
            </a:pPr>
            <a:r>
              <a:rPr b="0" i="0" lang="en" sz="1300" u="none" cap="none" strike="noStrike">
                <a:solidFill>
                  <a:srgbClr val="262626"/>
                </a:solidFill>
                <a:latin typeface="Open Sans"/>
                <a:ea typeface="Open Sans"/>
                <a:cs typeface="Open Sans"/>
                <a:sym typeface="Open Sans"/>
              </a:rPr>
              <a:t>Testing:</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80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Individual Chip Type 1: 30 sec</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Individual Chip Type 2: 30 sec</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Individual Chip Type 3: 15 sec</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Module Type 1: 90 sec</a:t>
            </a:r>
            <a:endParaRPr b="0" i="0" sz="1300" u="none" cap="none" strike="noStrike">
              <a:solidFill>
                <a:srgbClr val="262626"/>
              </a:solidFill>
              <a:latin typeface="Open Sans"/>
              <a:ea typeface="Open Sans"/>
              <a:cs typeface="Open Sans"/>
              <a:sym typeface="Open Sans"/>
            </a:endParaRPr>
          </a:p>
          <a:p>
            <a:pPr indent="-311150" lvl="0" marL="457200" marR="0" rtl="0" algn="l">
              <a:lnSpc>
                <a:spcPct val="90000"/>
              </a:lnSpc>
              <a:spcBef>
                <a:spcPts val="0"/>
              </a:spcBef>
              <a:spcAft>
                <a:spcPts val="0"/>
              </a:spcAft>
              <a:buClr>
                <a:srgbClr val="262626"/>
              </a:buClr>
              <a:buSzPts val="1300"/>
              <a:buFont typeface="Open Sans"/>
              <a:buChar char="●"/>
            </a:pPr>
            <a:r>
              <a:rPr b="0" i="0" lang="en" sz="1300" u="none" cap="none" strike="noStrike">
                <a:solidFill>
                  <a:srgbClr val="262626"/>
                </a:solidFill>
                <a:latin typeface="Open Sans"/>
                <a:ea typeface="Open Sans"/>
                <a:cs typeface="Open Sans"/>
                <a:sym typeface="Open Sans"/>
              </a:rPr>
              <a:t>Module Type 2: 60 sec</a:t>
            </a:r>
            <a:endParaRPr b="0" i="0" sz="1300" u="none" cap="none" strike="noStrike">
              <a:solidFill>
                <a:srgbClr val="262626"/>
              </a:solidFill>
              <a:latin typeface="Open Sans"/>
              <a:ea typeface="Open Sans"/>
              <a:cs typeface="Open Sans"/>
              <a:sym typeface="Open Sans"/>
            </a:endParaRPr>
          </a:p>
          <a:p>
            <a:pPr indent="0" lvl="0" marL="0" marR="0" rtl="0" algn="l">
              <a:lnSpc>
                <a:spcPct val="90000"/>
              </a:lnSpc>
              <a:spcBef>
                <a:spcPts val="800"/>
              </a:spcBef>
              <a:spcAft>
                <a:spcPts val="0"/>
              </a:spcAft>
              <a:buClr>
                <a:srgbClr val="000000"/>
              </a:buClr>
              <a:buSzPts val="1300"/>
              <a:buFont typeface="Arial"/>
              <a:buNone/>
            </a:pPr>
            <a:r>
              <a:t/>
            </a:r>
            <a:endParaRPr b="0" i="0" sz="1300" u="none" cap="none" strike="noStrike">
              <a:solidFill>
                <a:srgbClr val="262626"/>
              </a:solidFill>
              <a:latin typeface="Open Sans"/>
              <a:ea typeface="Open Sans"/>
              <a:cs typeface="Open Sans"/>
              <a:sym typeface="Open Sans"/>
            </a:endParaRPr>
          </a:p>
          <a:p>
            <a:pPr indent="0" lvl="0" marL="0" marR="0" rtl="0" algn="l">
              <a:lnSpc>
                <a:spcPct val="120000"/>
              </a:lnSpc>
              <a:spcBef>
                <a:spcPts val="0"/>
              </a:spcBef>
              <a:spcAft>
                <a:spcPts val="0"/>
              </a:spcAft>
              <a:buClr>
                <a:srgbClr val="000000"/>
              </a:buClr>
              <a:buSzPts val="1300"/>
              <a:buFont typeface="Arial"/>
              <a:buNone/>
            </a:pPr>
            <a:r>
              <a:rPr b="1" i="0" lang="en" sz="1300" u="none" cap="none" strike="noStrike">
                <a:solidFill>
                  <a:srgbClr val="262626"/>
                </a:solidFill>
                <a:latin typeface="Open Sans"/>
                <a:ea typeface="Open Sans"/>
                <a:cs typeface="Open Sans"/>
                <a:sym typeface="Open Sans"/>
              </a:rPr>
              <a:t>Chip Type Usage in Modules:</a:t>
            </a:r>
            <a:endParaRPr b="1" i="0" sz="1300" u="none" cap="none" strike="noStrike">
              <a:solidFill>
                <a:srgbClr val="262626"/>
              </a:solidFill>
              <a:latin typeface="Quattrocento Sans"/>
              <a:ea typeface="Quattrocento Sans"/>
              <a:cs typeface="Quattrocento Sans"/>
              <a:sym typeface="Quattrocento Sans"/>
            </a:endParaRPr>
          </a:p>
          <a:p>
            <a:pPr indent="-311150" lvl="0" marL="457200" marR="0" rtl="0" algn="l">
              <a:lnSpc>
                <a:spcPct val="120000"/>
              </a:lnSpc>
              <a:spcBef>
                <a:spcPts val="0"/>
              </a:spcBef>
              <a:spcAft>
                <a:spcPts val="0"/>
              </a:spcAft>
              <a:buClr>
                <a:srgbClr val="262626"/>
              </a:buClr>
              <a:buSzPts val="1300"/>
              <a:buFont typeface="Quattrocento Sans"/>
              <a:buChar char="●"/>
            </a:pPr>
            <a:r>
              <a:rPr b="0" i="0" lang="en" sz="1300" u="none" cap="none" strike="noStrike">
                <a:solidFill>
                  <a:srgbClr val="262626"/>
                </a:solidFill>
                <a:latin typeface="Quattrocento Sans"/>
                <a:ea typeface="Quattrocento Sans"/>
                <a:cs typeface="Quattrocento Sans"/>
                <a:sym typeface="Quattrocento Sans"/>
              </a:rPr>
              <a:t>Module 1: 2 of Chip Type 1</a:t>
            </a:r>
            <a:endParaRPr b="0" i="0" sz="1300" u="none" cap="none" strike="noStrike">
              <a:solidFill>
                <a:srgbClr val="262626"/>
              </a:solidFill>
              <a:latin typeface="Quattrocento Sans"/>
              <a:ea typeface="Quattrocento Sans"/>
              <a:cs typeface="Quattrocento Sans"/>
              <a:sym typeface="Quattrocento Sans"/>
            </a:endParaRPr>
          </a:p>
          <a:p>
            <a:pPr indent="-311150" lvl="0" marL="457200" marR="0" rtl="0" algn="l">
              <a:lnSpc>
                <a:spcPct val="120000"/>
              </a:lnSpc>
              <a:spcBef>
                <a:spcPts val="0"/>
              </a:spcBef>
              <a:spcAft>
                <a:spcPts val="0"/>
              </a:spcAft>
              <a:buClr>
                <a:srgbClr val="262626"/>
              </a:buClr>
              <a:buSzPts val="1300"/>
              <a:buFont typeface="Quattrocento Sans"/>
              <a:buChar char="●"/>
            </a:pPr>
            <a:r>
              <a:rPr b="0" i="0" lang="en" sz="1300" u="none" cap="none" strike="noStrike">
                <a:solidFill>
                  <a:srgbClr val="262626"/>
                </a:solidFill>
                <a:latin typeface="Quattrocento Sans"/>
                <a:ea typeface="Quattrocento Sans"/>
                <a:cs typeface="Quattrocento Sans"/>
                <a:sym typeface="Quattrocento Sans"/>
              </a:rPr>
              <a:t>Module 2: 1 of Chip Type 1 and 1 of Chip Type 3</a:t>
            </a:r>
            <a:endParaRPr b="0" i="0" sz="1300" u="none" cap="none" strike="noStrike">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gd595688244_0_914"/>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528" name="Google Shape;528;gd595688244_0_914"/>
          <p:cNvSpPr txBox="1"/>
          <p:nvPr>
            <p:ph type="ctrTitle"/>
          </p:nvPr>
        </p:nvSpPr>
        <p:spPr>
          <a:xfrm>
            <a:off x="464350" y="277950"/>
            <a:ext cx="8572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2100"/>
              <a:buFont typeface="Georgia"/>
              <a:buNone/>
            </a:pPr>
            <a:r>
              <a:rPr lang="en"/>
              <a:t>Example 1 Model Decisions - Allocation</a:t>
            </a:r>
            <a:r>
              <a:rPr lang="en">
                <a:highlight>
                  <a:srgbClr val="00FFFF"/>
                </a:highlight>
              </a:rPr>
              <a:t> </a:t>
            </a:r>
            <a:endParaRPr>
              <a:highlight>
                <a:srgbClr val="00FFFF"/>
              </a:highlight>
            </a:endParaRPr>
          </a:p>
        </p:txBody>
      </p:sp>
      <p:graphicFrame>
        <p:nvGraphicFramePr>
          <p:cNvPr id="529" name="Google Shape;529;gd595688244_0_914"/>
          <p:cNvGraphicFramePr/>
          <p:nvPr/>
        </p:nvGraphicFramePr>
        <p:xfrm>
          <a:off x="1778975" y="981728"/>
          <a:ext cx="3000000" cy="3000000"/>
        </p:xfrm>
        <a:graphic>
          <a:graphicData uri="http://schemas.openxmlformats.org/drawingml/2006/table">
            <a:tbl>
              <a:tblPr bandRow="1" firstRow="1">
                <a:noFill/>
                <a:tableStyleId>{DCAA6EEA-8F0A-46F8-BF93-B69558729D2C}</a:tableStyleId>
              </a:tblPr>
              <a:tblGrid>
                <a:gridCol w="1789150"/>
                <a:gridCol w="1327650"/>
                <a:gridCol w="1462450"/>
                <a:gridCol w="1006800"/>
              </a:tblGrid>
              <a:tr h="7920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Demand</a:t>
                      </a:r>
                      <a:endParaRPr sz="1200" u="none" cap="none" strike="noStrike">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rPr lang="en" sz="800" u="none" cap="none" strike="noStrike">
                          <a:latin typeface="Georgia"/>
                          <a:ea typeface="Georgia"/>
                          <a:cs typeface="Georgia"/>
                          <a:sym typeface="Georgia"/>
                        </a:rPr>
                        <a:t>(product type, customer tier, due date, factory, order week)</a:t>
                      </a:r>
                      <a:endParaRPr sz="8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100" u="none" cap="none" strike="noStrike">
                          <a:latin typeface="Georgia"/>
                          <a:ea typeface="Georgia"/>
                          <a:cs typeface="Georgia"/>
                          <a:sym typeface="Georgia"/>
                        </a:rPr>
                        <a:t># of Finished Product Allocated</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Backordered Quantity</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Lost Sales</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636100">
                <a:tc>
                  <a:txBody>
                    <a:bodyPr/>
                    <a:lstStyle/>
                    <a:p>
                      <a:pPr indent="0" lvl="0" marL="0" marR="0" rtl="0" algn="ctr">
                        <a:lnSpc>
                          <a:spcPct val="100000"/>
                        </a:lnSpc>
                        <a:spcBef>
                          <a:spcPts val="0"/>
                        </a:spcBef>
                        <a:spcAft>
                          <a:spcPts val="0"/>
                        </a:spcAft>
                        <a:buClr>
                          <a:srgbClr val="000000"/>
                        </a:buClr>
                        <a:buSzPts val="1200"/>
                        <a:buFont typeface="Arial"/>
                        <a:buNone/>
                      </a:pPr>
                      <a:r>
                        <a:rPr b="1" lang="en" sz="1000" u="none" cap="none" strike="noStrike">
                          <a:solidFill>
                            <a:srgbClr val="262626"/>
                          </a:solidFill>
                          <a:latin typeface="Georgia"/>
                          <a:ea typeface="Georgia"/>
                          <a:cs typeface="Georgia"/>
                          <a:sym typeface="Georgia"/>
                        </a:rPr>
                        <a:t>Individual Chip:</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rPr b="1" lang="en" sz="1000" u="none" cap="none" strike="noStrike">
                          <a:solidFill>
                            <a:srgbClr val="262626"/>
                          </a:solidFill>
                          <a:latin typeface="Georgia"/>
                          <a:ea typeface="Georgia"/>
                          <a:cs typeface="Georgia"/>
                          <a:sym typeface="Georgia"/>
                        </a:rPr>
                        <a:t>(1, 1, 4, 1, 1)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rPr b="1" lang="en" sz="1000">
                          <a:solidFill>
                            <a:srgbClr val="262626"/>
                          </a:solidFill>
                          <a:latin typeface="Georgia"/>
                          <a:ea typeface="Georgia"/>
                          <a:cs typeface="Georgia"/>
                          <a:sym typeface="Georgia"/>
                        </a:rPr>
                        <a:t>100</a:t>
                      </a:r>
                      <a:r>
                        <a:rPr b="1" lang="en" sz="1000" u="none" cap="none" strike="noStrike">
                          <a:solidFill>
                            <a:srgbClr val="262626"/>
                          </a:solidFill>
                          <a:latin typeface="Georgia"/>
                          <a:ea typeface="Georgia"/>
                          <a:cs typeface="Georgia"/>
                          <a:sym typeface="Georgia"/>
                        </a:rPr>
                        <a:t>000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a:solidFill>
                            <a:srgbClr val="000000"/>
                          </a:solidFill>
                        </a:rPr>
                        <a:t>27230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300">
                          <a:solidFill>
                            <a:srgbClr val="000000"/>
                          </a:solidFill>
                        </a:rPr>
                        <a:t>(4) 9600</a:t>
                      </a:r>
                      <a:endParaRPr sz="1300">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300">
                          <a:solidFill>
                            <a:srgbClr val="000000"/>
                          </a:solidFill>
                        </a:rPr>
                        <a:t>(5) 4800</a:t>
                      </a:r>
                      <a:endParaRPr sz="1300">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300">
                          <a:solidFill>
                            <a:srgbClr val="000000"/>
                          </a:solidFill>
                        </a:rPr>
                        <a:t>72770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25800">
                <a:tc>
                  <a:txBody>
                    <a:bodyPr/>
                    <a:lstStyle/>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Individual Chip:</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(2, 2, 5, 1, 1)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2000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2000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25800">
                <a:tc>
                  <a:txBody>
                    <a:bodyPr/>
                    <a:lstStyle/>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Individual Chip:</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(3, 4, 2, 1, 1)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3000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3000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258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262626"/>
                          </a:solidFill>
                          <a:latin typeface="Georgia"/>
                          <a:ea typeface="Georgia"/>
                          <a:cs typeface="Georgia"/>
                          <a:sym typeface="Georgia"/>
                        </a:rPr>
                        <a:t>Module:</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262626"/>
                          </a:solidFill>
                          <a:latin typeface="Georgia"/>
                          <a:ea typeface="Georgia"/>
                          <a:cs typeface="Georgia"/>
                          <a:sym typeface="Georgia"/>
                        </a:rPr>
                        <a:t>(1,1,2,1,1)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262626"/>
                          </a:solidFill>
                          <a:latin typeface="Georgia"/>
                          <a:ea typeface="Georgia"/>
                          <a:cs typeface="Georgia"/>
                          <a:sym typeface="Georgia"/>
                        </a:rPr>
                        <a:t>500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500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739150">
                <a:tc>
                  <a:txBody>
                    <a:bodyPr/>
                    <a:lstStyle/>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Module:</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(2,4,3,1,1)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1000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1000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d595688244_0_502"/>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535" name="Google Shape;535;gd595688244_0_502"/>
          <p:cNvSpPr txBox="1"/>
          <p:nvPr>
            <p:ph type="ctrTitle"/>
          </p:nvPr>
        </p:nvSpPr>
        <p:spPr>
          <a:xfrm>
            <a:off x="464350" y="277950"/>
            <a:ext cx="8572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2100"/>
              <a:buFont typeface="Georgia"/>
              <a:buNone/>
            </a:pPr>
            <a:r>
              <a:rPr lang="en"/>
              <a:t>Example 1 Model Decisions - Production</a:t>
            </a:r>
            <a:endParaRPr/>
          </a:p>
        </p:txBody>
      </p:sp>
      <p:graphicFrame>
        <p:nvGraphicFramePr>
          <p:cNvPr id="536" name="Google Shape;536;gd595688244_0_502"/>
          <p:cNvGraphicFramePr/>
          <p:nvPr/>
        </p:nvGraphicFramePr>
        <p:xfrm>
          <a:off x="566125" y="968828"/>
          <a:ext cx="3000000" cy="3000000"/>
        </p:xfrm>
        <a:graphic>
          <a:graphicData uri="http://schemas.openxmlformats.org/drawingml/2006/table">
            <a:tbl>
              <a:tblPr bandRow="1" firstRow="1">
                <a:noFill/>
                <a:tableStyleId>{DCAA6EEA-8F0A-46F8-BF93-B69558729D2C}</a:tableStyleId>
              </a:tblPr>
              <a:tblGrid>
                <a:gridCol w="1777775"/>
                <a:gridCol w="1441425"/>
                <a:gridCol w="1368500"/>
                <a:gridCol w="1385275"/>
                <a:gridCol w="1129750"/>
                <a:gridCol w="909025"/>
              </a:tblGrid>
              <a:tr h="7920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Demand</a:t>
                      </a:r>
                      <a:endParaRPr sz="1200" u="none" cap="none" strike="noStrike">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rPr lang="en" sz="800" u="none" cap="none" strike="noStrike">
                          <a:latin typeface="Georgia"/>
                          <a:ea typeface="Georgia"/>
                          <a:cs typeface="Georgia"/>
                          <a:sym typeface="Georgia"/>
                        </a:rPr>
                        <a:t>(product type, customer tier, due date, factory, order week)</a:t>
                      </a:r>
                      <a:endParaRPr sz="8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100" u="none" cap="none" strike="noStrike">
                          <a:latin typeface="Georgia"/>
                          <a:ea typeface="Georgia"/>
                          <a:cs typeface="Georgia"/>
                          <a:sym typeface="Georgia"/>
                        </a:rPr>
                        <a:t># of Raw Die Assembled</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 of Assembled Die Tested</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 of Tested Die Assembled into Modules</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latin typeface="Georgia"/>
                          <a:ea typeface="Georgia"/>
                          <a:cs typeface="Georgia"/>
                          <a:sym typeface="Georgia"/>
                        </a:rPr>
                        <a:t># of Modules Tested</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a:latin typeface="Georgia"/>
                          <a:ea typeface="Georgia"/>
                          <a:cs typeface="Georgia"/>
                          <a:sym typeface="Georgia"/>
                        </a:rPr>
                        <a:t>Total </a:t>
                      </a:r>
                      <a:r>
                        <a:rPr lang="en" sz="1100" u="none" cap="none" strike="noStrike">
                          <a:latin typeface="Georgia"/>
                          <a:ea typeface="Georgia"/>
                          <a:cs typeface="Georgia"/>
                          <a:sym typeface="Georgia"/>
                        </a:rPr>
                        <a:t># of Finished Product</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636100">
                <a:tc>
                  <a:txBody>
                    <a:bodyPr/>
                    <a:lstStyle/>
                    <a:p>
                      <a:pPr indent="0" lvl="0" marL="0" marR="0" rtl="0" algn="ctr">
                        <a:lnSpc>
                          <a:spcPct val="100000"/>
                        </a:lnSpc>
                        <a:spcBef>
                          <a:spcPts val="0"/>
                        </a:spcBef>
                        <a:spcAft>
                          <a:spcPts val="0"/>
                        </a:spcAft>
                        <a:buClr>
                          <a:srgbClr val="000000"/>
                        </a:buClr>
                        <a:buSzPts val="1200"/>
                        <a:buFont typeface="Arial"/>
                        <a:buNone/>
                      </a:pPr>
                      <a:r>
                        <a:rPr b="1" lang="en" sz="1000" u="none" cap="none" strike="noStrike">
                          <a:solidFill>
                            <a:srgbClr val="262626"/>
                          </a:solidFill>
                          <a:latin typeface="Georgia"/>
                          <a:ea typeface="Georgia"/>
                          <a:cs typeface="Georgia"/>
                          <a:sym typeface="Georgia"/>
                        </a:rPr>
                        <a:t>Individual Chip:</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rPr b="1" lang="en" sz="1000" u="none" cap="none" strike="noStrike">
                          <a:solidFill>
                            <a:srgbClr val="262626"/>
                          </a:solidFill>
                          <a:latin typeface="Georgia"/>
                          <a:ea typeface="Georgia"/>
                          <a:cs typeface="Georgia"/>
                          <a:sym typeface="Georgia"/>
                        </a:rPr>
                        <a:t>(1, 1, 4, 1, 1)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rPr b="1" lang="en" sz="1000">
                          <a:solidFill>
                            <a:srgbClr val="262626"/>
                          </a:solidFill>
                          <a:latin typeface="Georgia"/>
                          <a:ea typeface="Georgia"/>
                          <a:cs typeface="Georgia"/>
                          <a:sym typeface="Georgia"/>
                        </a:rPr>
                        <a:t>100</a:t>
                      </a:r>
                      <a:r>
                        <a:rPr b="1" lang="en" sz="1000" u="none" cap="none" strike="noStrike">
                          <a:solidFill>
                            <a:srgbClr val="262626"/>
                          </a:solidFill>
                          <a:latin typeface="Georgia"/>
                          <a:ea typeface="Georgia"/>
                          <a:cs typeface="Georgia"/>
                          <a:sym typeface="Georgia"/>
                        </a:rPr>
                        <a:t>000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None/>
                      </a:pPr>
                      <a:r>
                        <a:rPr lang="en" sz="1300">
                          <a:solidFill>
                            <a:srgbClr val="000000"/>
                          </a:solidFill>
                        </a:rPr>
                        <a:t>(1) 3230</a:t>
                      </a:r>
                      <a:endParaRPr sz="1300">
                        <a:solidFill>
                          <a:srgbClr val="000000"/>
                        </a:solidFill>
                      </a:endParaRPr>
                    </a:p>
                    <a:p>
                      <a:pPr indent="0" lvl="0" marL="0" marR="0" rtl="0" algn="ctr">
                        <a:lnSpc>
                          <a:spcPct val="100000"/>
                        </a:lnSpc>
                        <a:spcBef>
                          <a:spcPts val="0"/>
                        </a:spcBef>
                        <a:spcAft>
                          <a:spcPts val="0"/>
                        </a:spcAft>
                        <a:buNone/>
                      </a:pPr>
                      <a:r>
                        <a:rPr lang="en" sz="1300">
                          <a:solidFill>
                            <a:srgbClr val="000000"/>
                          </a:solidFill>
                        </a:rPr>
                        <a:t>(2-6) 4800 each*</a:t>
                      </a:r>
                      <a:endParaRPr sz="1300">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lang="en" sz="1300"/>
                        <a:t>(1) 3230</a:t>
                      </a:r>
                      <a:endParaRPr sz="1300"/>
                    </a:p>
                    <a:p>
                      <a:pPr indent="0" lvl="0" marL="0" rtl="0" algn="ctr">
                        <a:spcBef>
                          <a:spcPts val="0"/>
                        </a:spcBef>
                        <a:spcAft>
                          <a:spcPts val="0"/>
                        </a:spcAft>
                        <a:buClr>
                          <a:schemeClr val="dk1"/>
                        </a:buClr>
                        <a:buSzPts val="1100"/>
                        <a:buFont typeface="Arial"/>
                        <a:buNone/>
                      </a:pPr>
                      <a:r>
                        <a:rPr lang="en" sz="1300"/>
                        <a:t>(2-6) 4800 each*</a:t>
                      </a:r>
                      <a:endParaRPr sz="1300">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N/A</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rgbClr val="000000"/>
                          </a:solidFill>
                        </a:rPr>
                        <a:t>N/A</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a:solidFill>
                            <a:srgbClr val="000000"/>
                          </a:solidFill>
                        </a:rPr>
                        <a:t>27230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25800">
                <a:tc>
                  <a:txBody>
                    <a:bodyPr/>
                    <a:lstStyle/>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Individual Chip:</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(2, 2, 5, 1, 1)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2000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900</a:t>
                      </a:r>
                      <a:endParaRPr sz="1300" u="none" cap="none" strike="noStrike">
                        <a:solidFill>
                          <a:srgbClr val="000000"/>
                        </a:solidFill>
                      </a:endParaRPr>
                    </a:p>
                    <a:p>
                      <a:pPr indent="0" lvl="0" marL="0" marR="0" rtl="0" algn="ctr">
                        <a:lnSpc>
                          <a:spcPct val="100000"/>
                        </a:lnSpc>
                        <a:spcBef>
                          <a:spcPts val="0"/>
                        </a:spcBef>
                        <a:spcAft>
                          <a:spcPts val="0"/>
                        </a:spcAft>
                        <a:buClr>
                          <a:srgbClr val="000000"/>
                        </a:buClr>
                        <a:buSzPts val="1100"/>
                        <a:buFont typeface="Arial"/>
                        <a:buNone/>
                      </a:pPr>
                      <a:r>
                        <a:rPr lang="en" sz="1000" u="none" cap="none" strike="noStrike">
                          <a:solidFill>
                            <a:srgbClr val="03C99A"/>
                          </a:solidFill>
                        </a:rPr>
                        <a:t>(+1000 inv. - type 2)</a:t>
                      </a:r>
                      <a:endParaRPr sz="1000" u="none" cap="none" strike="noStrike">
                        <a:solidFill>
                          <a:srgbClr val="03C99A"/>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rgbClr val="000000"/>
                          </a:solidFill>
                        </a:rPr>
                        <a:t>1900</a:t>
                      </a:r>
                      <a:endParaRPr sz="13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03C99A"/>
                          </a:solidFill>
                        </a:rPr>
                        <a:t>(+100 inv. - type 2)</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rgbClr val="000000"/>
                          </a:solidFill>
                        </a:rPr>
                        <a:t>N/A</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rgbClr val="000000"/>
                          </a:solidFill>
                        </a:rPr>
                        <a:t>N/A</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2000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25800">
                <a:tc>
                  <a:txBody>
                    <a:bodyPr/>
                    <a:lstStyle/>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Individual Chip:</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(3, 4, 2, 1, 1)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3000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2790</a:t>
                      </a:r>
                      <a:endParaRPr sz="13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26B2CE"/>
                          </a:solidFill>
                        </a:rPr>
                        <a:t>(+210 inv. - type 3)</a:t>
                      </a:r>
                      <a:endParaRPr sz="1300" u="none" cap="none" strike="noStrike">
                        <a:solidFill>
                          <a:srgbClr val="26B2CE"/>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rgbClr val="000000"/>
                          </a:solidFill>
                        </a:rPr>
                        <a:t>3000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rgbClr val="000000"/>
                          </a:solidFill>
                        </a:rPr>
                        <a:t>N/A</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300" u="none" cap="none" strike="noStrike">
                          <a:solidFill>
                            <a:srgbClr val="000000"/>
                          </a:solidFill>
                        </a:rPr>
                        <a:t>N/A</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3000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258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262626"/>
                          </a:solidFill>
                          <a:latin typeface="Georgia"/>
                          <a:ea typeface="Georgia"/>
                          <a:cs typeface="Georgia"/>
                          <a:sym typeface="Georgia"/>
                        </a:rPr>
                        <a:t>Module:</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262626"/>
                          </a:solidFill>
                          <a:latin typeface="Georgia"/>
                          <a:ea typeface="Georgia"/>
                          <a:cs typeface="Georgia"/>
                          <a:sym typeface="Georgia"/>
                        </a:rPr>
                        <a:t>(1,1,2,1,1)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000"/>
                        <a:buFont typeface="Arial"/>
                        <a:buNone/>
                      </a:pPr>
                      <a:r>
                        <a:rPr b="1" lang="en" sz="1000" u="none" cap="none" strike="noStrike">
                          <a:solidFill>
                            <a:srgbClr val="262626"/>
                          </a:solidFill>
                          <a:latin typeface="Georgia"/>
                          <a:ea typeface="Georgia"/>
                          <a:cs typeface="Georgia"/>
                          <a:sym typeface="Georgia"/>
                        </a:rPr>
                        <a:t>500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570</a:t>
                      </a:r>
                      <a:endParaRPr sz="13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126688"/>
                          </a:solidFill>
                        </a:rPr>
                        <a:t>(+110 inv. - type 1)</a:t>
                      </a:r>
                      <a:endParaRPr sz="1300" u="none" cap="none" strike="noStrike">
                        <a:solidFill>
                          <a:srgbClr val="126688"/>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680 </a:t>
                      </a:r>
                      <a:r>
                        <a:rPr lang="en" sz="1100" u="none" cap="none" strike="noStrike">
                          <a:solidFill>
                            <a:srgbClr val="000000"/>
                          </a:solidFill>
                        </a:rPr>
                        <a:t>(die type 1)</a:t>
                      </a:r>
                      <a:endParaRPr sz="11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126688"/>
                          </a:solidFill>
                        </a:rPr>
                        <a:t>(+100 inv. - type 1)</a:t>
                      </a:r>
                      <a:endParaRPr sz="11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390</a:t>
                      </a:r>
                      <a:endParaRPr sz="13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931A68"/>
                          </a:solidFill>
                        </a:rPr>
                        <a:t>(+100 inv. - type 1)</a:t>
                      </a:r>
                      <a:endParaRPr sz="1300" u="none" cap="none" strike="noStrike">
                        <a:solidFill>
                          <a:srgbClr val="931A68"/>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490</a:t>
                      </a:r>
                      <a:endParaRPr sz="13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931A68"/>
                          </a:solidFill>
                        </a:rPr>
                        <a:t>(+10 inv. - type 1)</a:t>
                      </a:r>
                      <a:endParaRPr sz="1300" u="none" cap="none" strike="noStrike">
                        <a:solidFill>
                          <a:srgbClr val="931A68"/>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500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739150">
                <a:tc>
                  <a:txBody>
                    <a:bodyPr/>
                    <a:lstStyle/>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Module:</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(2,4,3,1,1)</a:t>
                      </a:r>
                      <a:endParaRPr b="1" sz="10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b="1" lang="en" sz="1000" u="none" cap="none" strike="noStrike">
                          <a:solidFill>
                            <a:srgbClr val="262626"/>
                          </a:solidFill>
                          <a:latin typeface="Georgia"/>
                          <a:ea typeface="Georgia"/>
                          <a:cs typeface="Georgia"/>
                          <a:sym typeface="Georgia"/>
                        </a:rPr>
                        <a:t>1000 units</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0</a:t>
                      </a:r>
                      <a:endParaRPr sz="13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126688"/>
                          </a:solidFill>
                        </a:rPr>
                        <a:t>(+890 inv. - type 1)</a:t>
                      </a:r>
                      <a:endParaRPr sz="1000" u="none" cap="none" strike="noStrike">
                        <a:solidFill>
                          <a:srgbClr val="126688"/>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26B2CE"/>
                          </a:solidFill>
                        </a:rPr>
                        <a:t>(+790 inv. - type 3)</a:t>
                      </a:r>
                      <a:endParaRPr sz="1000" u="none" cap="none" strike="noStrike">
                        <a:solidFill>
                          <a:srgbClr val="26B2CE"/>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890</a:t>
                      </a:r>
                      <a:r>
                        <a:rPr lang="en" sz="1200" u="none" cap="none" strike="noStrike">
                          <a:solidFill>
                            <a:srgbClr val="000000"/>
                          </a:solidFill>
                        </a:rPr>
                        <a:t> </a:t>
                      </a:r>
                      <a:r>
                        <a:rPr lang="en" sz="1100" u="none" cap="none" strike="noStrike">
                          <a:solidFill>
                            <a:srgbClr val="000000"/>
                          </a:solidFill>
                        </a:rPr>
                        <a:t>(die type 1)</a:t>
                      </a:r>
                      <a:endParaRPr sz="1100" u="none" cap="none" strike="noStrike">
                        <a:solidFill>
                          <a:srgbClr val="000000"/>
                        </a:solidFill>
                      </a:endParaRPr>
                    </a:p>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790</a:t>
                      </a:r>
                      <a:r>
                        <a:rPr lang="en" sz="1100" u="none" cap="none" strike="noStrike">
                          <a:solidFill>
                            <a:srgbClr val="000000"/>
                          </a:solidFill>
                        </a:rPr>
                        <a:t> (die type 3)</a:t>
                      </a:r>
                      <a:endParaRPr sz="11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26B2CE"/>
                          </a:solidFill>
                        </a:rPr>
                        <a:t>(+100 inv. - type 3)</a:t>
                      </a:r>
                      <a:endParaRPr sz="11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300" u="none" cap="none" strike="noStrike">
                          <a:solidFill>
                            <a:srgbClr val="000000"/>
                          </a:solidFill>
                        </a:rPr>
                        <a:t>890</a:t>
                      </a:r>
                      <a:endParaRPr sz="13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C00000"/>
                          </a:solidFill>
                        </a:rPr>
                        <a:t>(+100 inv. - type 2)</a:t>
                      </a:r>
                      <a:endParaRPr sz="1300" u="none" cap="none" strike="noStrike">
                        <a:solidFill>
                          <a:srgbClr val="C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990</a:t>
                      </a:r>
                      <a:endParaRPr sz="1300" u="none" cap="none" strike="noStrike">
                        <a:solidFill>
                          <a:srgbClr val="000000"/>
                        </a:solidFill>
                      </a:endParaRPr>
                    </a:p>
                    <a:p>
                      <a:pPr indent="0" lvl="0" marL="0" marR="0" rtl="0" algn="ctr">
                        <a:lnSpc>
                          <a:spcPct val="100000"/>
                        </a:lnSpc>
                        <a:spcBef>
                          <a:spcPts val="0"/>
                        </a:spcBef>
                        <a:spcAft>
                          <a:spcPts val="0"/>
                        </a:spcAft>
                        <a:buClr>
                          <a:schemeClr val="dk1"/>
                        </a:buClr>
                        <a:buSzPts val="1100"/>
                        <a:buFont typeface="Arial"/>
                        <a:buNone/>
                      </a:pPr>
                      <a:r>
                        <a:rPr lang="en" sz="1000" u="none" cap="none" strike="noStrike">
                          <a:solidFill>
                            <a:srgbClr val="C00000"/>
                          </a:solidFill>
                        </a:rPr>
                        <a:t>(+10 inv. - type 2)</a:t>
                      </a:r>
                      <a:endParaRPr sz="1300" u="none" cap="none" strike="noStrike">
                        <a:solidFill>
                          <a:srgbClr val="C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n" sz="1300" u="none" cap="none" strike="noStrike">
                          <a:solidFill>
                            <a:srgbClr val="000000"/>
                          </a:solidFill>
                        </a:rPr>
                        <a:t>1000</a:t>
                      </a:r>
                      <a:endParaRPr sz="1300" u="none" cap="none" strike="noStrike">
                        <a:solidFill>
                          <a:srgbClr val="000000"/>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
        <p:nvSpPr>
          <p:cNvPr id="537" name="Google Shape;537;gd595688244_0_502"/>
          <p:cNvSpPr txBox="1"/>
          <p:nvPr/>
        </p:nvSpPr>
        <p:spPr>
          <a:xfrm>
            <a:off x="3971425" y="4673325"/>
            <a:ext cx="5006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*All quantities are week 1 production #’s except for the 1st order, where 3230 units are produced week 1 and 4800 units are produced each week from week 2 through 6</a:t>
            </a:r>
            <a:endParaRPr sz="900">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d595688244_0_470"/>
          <p:cNvSpPr txBox="1"/>
          <p:nvPr>
            <p:ph type="ctrTitle"/>
          </p:nvPr>
        </p:nvSpPr>
        <p:spPr>
          <a:xfrm>
            <a:off x="464344" y="1883026"/>
            <a:ext cx="2529000" cy="498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3600"/>
              <a:buFont typeface="Georgia"/>
              <a:buNone/>
            </a:pPr>
            <a:r>
              <a:rPr lang="en" sz="3600"/>
              <a:t>Example 2</a:t>
            </a:r>
            <a:endParaRPr sz="3600"/>
          </a:p>
        </p:txBody>
      </p:sp>
      <p:sp>
        <p:nvSpPr>
          <p:cNvPr id="543" name="Google Shape;543;gd595688244_0_470"/>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544" name="Google Shape;544;gd595688244_0_470"/>
          <p:cNvSpPr/>
          <p:nvPr/>
        </p:nvSpPr>
        <p:spPr>
          <a:xfrm>
            <a:off x="457201" y="664369"/>
            <a:ext cx="357000" cy="1488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545" name="Google Shape;545;gd595688244_0_470"/>
          <p:cNvGrpSpPr/>
          <p:nvPr/>
        </p:nvGrpSpPr>
        <p:grpSpPr>
          <a:xfrm>
            <a:off x="457227" y="3070622"/>
            <a:ext cx="325013" cy="46350"/>
            <a:chOff x="609638" y="957263"/>
            <a:chExt cx="433350" cy="61800"/>
          </a:xfrm>
        </p:grpSpPr>
        <p:sp>
          <p:nvSpPr>
            <p:cNvPr id="546" name="Google Shape;546;gd595688244_0_470"/>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547" name="Google Shape;547;gd595688244_0_470"/>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gd595688244_0_934"/>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graphicFrame>
        <p:nvGraphicFramePr>
          <p:cNvPr id="553" name="Google Shape;553;gd595688244_0_934"/>
          <p:cNvGraphicFramePr/>
          <p:nvPr/>
        </p:nvGraphicFramePr>
        <p:xfrm>
          <a:off x="1509863" y="775453"/>
          <a:ext cx="3000000" cy="3000000"/>
        </p:xfrm>
        <a:graphic>
          <a:graphicData uri="http://schemas.openxmlformats.org/drawingml/2006/table">
            <a:tbl>
              <a:tblPr bandRow="1" firstRow="1">
                <a:noFill/>
                <a:tableStyleId>{DCAA6EEA-8F0A-46F8-BF93-B69558729D2C}</a:tableStyleId>
              </a:tblPr>
              <a:tblGrid>
                <a:gridCol w="1546000"/>
                <a:gridCol w="1702950"/>
                <a:gridCol w="1702950"/>
                <a:gridCol w="1172375"/>
              </a:tblGrid>
              <a:tr h="4561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Customer Tier</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latin typeface="Georgia"/>
                          <a:ea typeface="Georgia"/>
                          <a:cs typeface="Georgia"/>
                          <a:sym typeface="Georgia"/>
                        </a:rPr>
                        <a:t>Due Date</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Order Week</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Demand Quantity</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2642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589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97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6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6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750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10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6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623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752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
        <p:nvSpPr>
          <p:cNvPr id="554" name="Google Shape;554;gd595688244_0_934"/>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Demand for Individual Packaged Chip 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gd595688244_0_942"/>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graphicFrame>
        <p:nvGraphicFramePr>
          <p:cNvPr id="560" name="Google Shape;560;gd595688244_0_942"/>
          <p:cNvGraphicFramePr/>
          <p:nvPr/>
        </p:nvGraphicFramePr>
        <p:xfrm>
          <a:off x="1509850" y="1489978"/>
          <a:ext cx="3000000" cy="3000000"/>
        </p:xfrm>
        <a:graphic>
          <a:graphicData uri="http://schemas.openxmlformats.org/drawingml/2006/table">
            <a:tbl>
              <a:tblPr bandRow="1" firstRow="1">
                <a:noFill/>
                <a:tableStyleId>{DCAA6EEA-8F0A-46F8-BF93-B69558729D2C}</a:tableStyleId>
              </a:tblPr>
              <a:tblGrid>
                <a:gridCol w="1546000"/>
                <a:gridCol w="1702950"/>
                <a:gridCol w="1702950"/>
                <a:gridCol w="1172375"/>
              </a:tblGrid>
              <a:tr h="4561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Customer Tier</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latin typeface="Georgia"/>
                          <a:ea typeface="Georgia"/>
                          <a:cs typeface="Georgia"/>
                          <a:sym typeface="Georgia"/>
                        </a:rPr>
                        <a:t>Due Date</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Order Week</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Demand Quantity</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2642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589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97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6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6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
        <p:nvSpPr>
          <p:cNvPr id="561" name="Google Shape;561;gd595688244_0_942"/>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Demand for Individual Packaged Chip 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gd595688244_0_948"/>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graphicFrame>
        <p:nvGraphicFramePr>
          <p:cNvPr id="567" name="Google Shape;567;gd595688244_0_948"/>
          <p:cNvGraphicFramePr/>
          <p:nvPr/>
        </p:nvGraphicFramePr>
        <p:xfrm>
          <a:off x="1509850" y="1067041"/>
          <a:ext cx="3000000" cy="3000000"/>
        </p:xfrm>
        <a:graphic>
          <a:graphicData uri="http://schemas.openxmlformats.org/drawingml/2006/table">
            <a:tbl>
              <a:tblPr bandRow="1" firstRow="1">
                <a:noFill/>
                <a:tableStyleId>{DCAA6EEA-8F0A-46F8-BF93-B69558729D2C}</a:tableStyleId>
              </a:tblPr>
              <a:tblGrid>
                <a:gridCol w="1546000"/>
                <a:gridCol w="1702950"/>
                <a:gridCol w="1702950"/>
                <a:gridCol w="1172375"/>
              </a:tblGrid>
              <a:tr h="4561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Customer Tier</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latin typeface="Georgia"/>
                          <a:ea typeface="Georgia"/>
                          <a:cs typeface="Georgia"/>
                          <a:sym typeface="Georgia"/>
                        </a:rPr>
                        <a:t>Due Date</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Order Week</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Demand Quantity</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2642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589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97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6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6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10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6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
        <p:nvSpPr>
          <p:cNvPr id="568" name="Google Shape;568;gd595688244_0_948"/>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Demand for Individual Packaged Chip 3</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d1673365b0_0_248"/>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216" name="Google Shape;216;gd1673365b0_0_248"/>
          <p:cNvSpPr txBox="1"/>
          <p:nvPr>
            <p:ph type="ctrTitle"/>
          </p:nvPr>
        </p:nvSpPr>
        <p:spPr>
          <a:xfrm>
            <a:off x="421375" y="1097100"/>
            <a:ext cx="2583600" cy="13716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3300"/>
              <a:buFont typeface="Georgia"/>
              <a:buNone/>
            </a:pPr>
            <a:r>
              <a:rPr lang="en" sz="3300"/>
              <a:t>Improving Lead Time Quotations</a:t>
            </a:r>
            <a:endParaRPr/>
          </a:p>
        </p:txBody>
      </p:sp>
      <p:grpSp>
        <p:nvGrpSpPr>
          <p:cNvPr id="217" name="Google Shape;217;gd1673365b0_0_248"/>
          <p:cNvGrpSpPr/>
          <p:nvPr/>
        </p:nvGrpSpPr>
        <p:grpSpPr>
          <a:xfrm>
            <a:off x="457227" y="2737247"/>
            <a:ext cx="325013" cy="46350"/>
            <a:chOff x="609638" y="957263"/>
            <a:chExt cx="433350" cy="61800"/>
          </a:xfrm>
        </p:grpSpPr>
        <p:sp>
          <p:nvSpPr>
            <p:cNvPr id="218" name="Google Shape;218;gd1673365b0_0_248"/>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219" name="Google Shape;219;gd1673365b0_0_248"/>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220" name="Google Shape;220;gd1673365b0_0_248"/>
          <p:cNvSpPr/>
          <p:nvPr/>
        </p:nvSpPr>
        <p:spPr>
          <a:xfrm>
            <a:off x="421376" y="619125"/>
            <a:ext cx="450300" cy="2094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221" name="Google Shape;221;gd1673365b0_0_248"/>
          <p:cNvCxnSpPr/>
          <p:nvPr/>
        </p:nvCxnSpPr>
        <p:spPr>
          <a:xfrm>
            <a:off x="4722000" y="1754525"/>
            <a:ext cx="3758100" cy="0"/>
          </a:xfrm>
          <a:prstGeom prst="straightConnector1">
            <a:avLst/>
          </a:prstGeom>
          <a:noFill/>
          <a:ln cap="flat" cmpd="sng" w="9525">
            <a:solidFill>
              <a:srgbClr val="D8D8D8"/>
            </a:solidFill>
            <a:prstDash val="solid"/>
            <a:miter lim="800000"/>
            <a:headEnd len="sm" w="sm" type="none"/>
            <a:tailEnd len="sm" w="sm" type="none"/>
          </a:ln>
        </p:spPr>
      </p:cxnSp>
      <p:cxnSp>
        <p:nvCxnSpPr>
          <p:cNvPr id="222" name="Google Shape;222;gd1673365b0_0_248"/>
          <p:cNvCxnSpPr/>
          <p:nvPr/>
        </p:nvCxnSpPr>
        <p:spPr>
          <a:xfrm>
            <a:off x="5112775" y="2570051"/>
            <a:ext cx="3048000" cy="0"/>
          </a:xfrm>
          <a:prstGeom prst="straightConnector1">
            <a:avLst/>
          </a:prstGeom>
          <a:noFill/>
          <a:ln cap="flat" cmpd="sng" w="9525">
            <a:solidFill>
              <a:srgbClr val="D8D8D8"/>
            </a:solidFill>
            <a:prstDash val="solid"/>
            <a:miter lim="800000"/>
            <a:headEnd len="sm" w="sm" type="none"/>
            <a:tailEnd len="sm" w="sm" type="none"/>
          </a:ln>
        </p:spPr>
      </p:cxnSp>
      <p:cxnSp>
        <p:nvCxnSpPr>
          <p:cNvPr id="223" name="Google Shape;223;gd1673365b0_0_248"/>
          <p:cNvCxnSpPr/>
          <p:nvPr/>
        </p:nvCxnSpPr>
        <p:spPr>
          <a:xfrm>
            <a:off x="4756862" y="3392400"/>
            <a:ext cx="3758100" cy="0"/>
          </a:xfrm>
          <a:prstGeom prst="straightConnector1">
            <a:avLst/>
          </a:prstGeom>
          <a:noFill/>
          <a:ln cap="flat" cmpd="sng" w="9525">
            <a:solidFill>
              <a:srgbClr val="D8D8D8"/>
            </a:solidFill>
            <a:prstDash val="solid"/>
            <a:miter lim="800000"/>
            <a:headEnd len="sm" w="sm" type="none"/>
            <a:tailEnd len="sm" w="sm" type="none"/>
          </a:ln>
        </p:spPr>
      </p:cxnSp>
      <p:sp>
        <p:nvSpPr>
          <p:cNvPr id="224" name="Google Shape;224;gd1673365b0_0_248"/>
          <p:cNvSpPr/>
          <p:nvPr/>
        </p:nvSpPr>
        <p:spPr>
          <a:xfrm>
            <a:off x="4722000" y="1089175"/>
            <a:ext cx="4087500" cy="508200"/>
          </a:xfrm>
          <a:prstGeom prst="rect">
            <a:avLst/>
          </a:prstGeom>
          <a:noFill/>
          <a:ln>
            <a:noFill/>
          </a:ln>
        </p:spPr>
        <p:txBody>
          <a:bodyPr anchorCtr="0" anchor="t" bIns="34275" lIns="68575" spcFirstLastPara="1" rIns="68575" wrap="square" tIns="34275">
            <a:noAutofit/>
          </a:bodyPr>
          <a:lstStyle/>
          <a:p>
            <a:pPr indent="0" lvl="0" marL="0" marR="0" rtl="0" algn="l">
              <a:lnSpc>
                <a:spcPct val="110000"/>
              </a:lnSpc>
              <a:spcBef>
                <a:spcPts val="0"/>
              </a:spcBef>
              <a:spcAft>
                <a:spcPts val="0"/>
              </a:spcAft>
              <a:buClr>
                <a:srgbClr val="000000"/>
              </a:buClr>
              <a:buSzPts val="1400"/>
              <a:buFont typeface="Arial"/>
              <a:buNone/>
            </a:pPr>
            <a:r>
              <a:rPr b="0" i="0" lang="en" sz="1400" u="none" cap="none" strike="noStrike">
                <a:solidFill>
                  <a:srgbClr val="262626"/>
                </a:solidFill>
                <a:latin typeface="Quattrocento Sans"/>
                <a:ea typeface="Quattrocento Sans"/>
                <a:cs typeface="Quattrocento Sans"/>
                <a:sym typeface="Quattrocento Sans"/>
              </a:rPr>
              <a:t>Under standard operating procedure, currently quoting fixed times for orders based on the product</a:t>
            </a:r>
            <a:endParaRPr b="0" i="0" sz="1400" u="none" cap="none" strike="noStrike">
              <a:solidFill>
                <a:srgbClr val="262626"/>
              </a:solidFill>
              <a:latin typeface="Quattrocento Sans"/>
              <a:ea typeface="Quattrocento Sans"/>
              <a:cs typeface="Quattrocento Sans"/>
              <a:sym typeface="Quattrocento Sans"/>
            </a:endParaRPr>
          </a:p>
        </p:txBody>
      </p:sp>
      <p:sp>
        <p:nvSpPr>
          <p:cNvPr id="225" name="Google Shape;225;gd1673365b0_0_248"/>
          <p:cNvSpPr/>
          <p:nvPr/>
        </p:nvSpPr>
        <p:spPr>
          <a:xfrm>
            <a:off x="4722000" y="3546125"/>
            <a:ext cx="3792900" cy="5082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rgbClr val="262626"/>
                </a:solidFill>
                <a:latin typeface="Quattrocento Sans"/>
                <a:ea typeface="Quattrocento Sans"/>
                <a:cs typeface="Quattrocento Sans"/>
                <a:sym typeface="Quattrocento Sans"/>
              </a:rPr>
              <a:t>Want a system of accepting/rejecting orders and production planning that is less myopic</a:t>
            </a:r>
            <a:endParaRPr b="0" i="0" sz="1100" u="none" cap="none" strike="noStrike">
              <a:solidFill>
                <a:srgbClr val="000000"/>
              </a:solidFill>
              <a:latin typeface="Arial"/>
              <a:ea typeface="Arial"/>
              <a:cs typeface="Arial"/>
              <a:sym typeface="Arial"/>
            </a:endParaRPr>
          </a:p>
        </p:txBody>
      </p:sp>
      <p:sp>
        <p:nvSpPr>
          <p:cNvPr id="226" name="Google Shape;226;gd1673365b0_0_248"/>
          <p:cNvSpPr/>
          <p:nvPr/>
        </p:nvSpPr>
        <p:spPr>
          <a:xfrm>
            <a:off x="4722000" y="2727139"/>
            <a:ext cx="3792900" cy="5082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rgbClr val="262626"/>
                </a:solidFill>
                <a:latin typeface="Quattrocento Sans"/>
                <a:ea typeface="Quattrocento Sans"/>
                <a:cs typeface="Quattrocento Sans"/>
                <a:sym typeface="Quattrocento Sans"/>
              </a:rPr>
              <a:t>Adjusting production decisions as new orders or changes occur</a:t>
            </a:r>
            <a:endParaRPr b="0" i="0" sz="1100" u="none" cap="none" strike="noStrike">
              <a:solidFill>
                <a:srgbClr val="000000"/>
              </a:solidFill>
              <a:latin typeface="Arial"/>
              <a:ea typeface="Arial"/>
              <a:cs typeface="Arial"/>
              <a:sym typeface="Arial"/>
            </a:endParaRPr>
          </a:p>
        </p:txBody>
      </p:sp>
      <p:grpSp>
        <p:nvGrpSpPr>
          <p:cNvPr id="227" name="Google Shape;227;gd1673365b0_0_248"/>
          <p:cNvGrpSpPr/>
          <p:nvPr/>
        </p:nvGrpSpPr>
        <p:grpSpPr>
          <a:xfrm>
            <a:off x="4152376" y="1132177"/>
            <a:ext cx="422225" cy="422225"/>
            <a:chOff x="6627863" y="1485900"/>
            <a:chExt cx="596700" cy="596700"/>
          </a:xfrm>
        </p:grpSpPr>
        <p:sp>
          <p:nvSpPr>
            <p:cNvPr id="228" name="Google Shape;228;gd1673365b0_0_248"/>
            <p:cNvSpPr/>
            <p:nvPr/>
          </p:nvSpPr>
          <p:spPr>
            <a:xfrm>
              <a:off x="6627863" y="1485900"/>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229" name="Google Shape;229;gd1673365b0_0_248"/>
            <p:cNvGrpSpPr/>
            <p:nvPr/>
          </p:nvGrpSpPr>
          <p:grpSpPr>
            <a:xfrm>
              <a:off x="6779706" y="1684779"/>
              <a:ext cx="292779" cy="198768"/>
              <a:chOff x="3416301" y="2947988"/>
              <a:chExt cx="346075" cy="234950"/>
            </a:xfrm>
          </p:grpSpPr>
          <p:sp>
            <p:nvSpPr>
              <p:cNvPr id="230" name="Google Shape;230;gd1673365b0_0_248"/>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231" name="Google Shape;231;gd1673365b0_0_248"/>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232" name="Google Shape;232;gd1673365b0_0_248"/>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grpSp>
        <p:nvGrpSpPr>
          <p:cNvPr id="233" name="Google Shape;233;gd1673365b0_0_248"/>
          <p:cNvGrpSpPr/>
          <p:nvPr/>
        </p:nvGrpSpPr>
        <p:grpSpPr>
          <a:xfrm>
            <a:off x="4152376" y="3599180"/>
            <a:ext cx="422225" cy="422225"/>
            <a:chOff x="6627863" y="4775301"/>
            <a:chExt cx="596700" cy="596700"/>
          </a:xfrm>
        </p:grpSpPr>
        <p:sp>
          <p:nvSpPr>
            <p:cNvPr id="234" name="Google Shape;234;gd1673365b0_0_248"/>
            <p:cNvSpPr/>
            <p:nvPr/>
          </p:nvSpPr>
          <p:spPr>
            <a:xfrm>
              <a:off x="6627863" y="4775301"/>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235" name="Google Shape;235;gd1673365b0_0_248"/>
            <p:cNvGrpSpPr/>
            <p:nvPr/>
          </p:nvGrpSpPr>
          <p:grpSpPr>
            <a:xfrm>
              <a:off x="6779706" y="4974180"/>
              <a:ext cx="292779" cy="198768"/>
              <a:chOff x="3416301" y="2947988"/>
              <a:chExt cx="346075" cy="234950"/>
            </a:xfrm>
          </p:grpSpPr>
          <p:sp>
            <p:nvSpPr>
              <p:cNvPr id="236" name="Google Shape;236;gd1673365b0_0_248"/>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237" name="Google Shape;237;gd1673365b0_0_248"/>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238" name="Google Shape;238;gd1673365b0_0_248"/>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grpSp>
        <p:nvGrpSpPr>
          <p:cNvPr id="239" name="Google Shape;239;gd1673365b0_0_248"/>
          <p:cNvGrpSpPr/>
          <p:nvPr/>
        </p:nvGrpSpPr>
        <p:grpSpPr>
          <a:xfrm>
            <a:off x="4152376" y="2776847"/>
            <a:ext cx="422225" cy="422225"/>
            <a:chOff x="6627863" y="3678836"/>
            <a:chExt cx="596700" cy="596700"/>
          </a:xfrm>
        </p:grpSpPr>
        <p:sp>
          <p:nvSpPr>
            <p:cNvPr id="240" name="Google Shape;240;gd1673365b0_0_248"/>
            <p:cNvSpPr/>
            <p:nvPr/>
          </p:nvSpPr>
          <p:spPr>
            <a:xfrm>
              <a:off x="6627863" y="3678836"/>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241" name="Google Shape;241;gd1673365b0_0_248"/>
            <p:cNvGrpSpPr/>
            <p:nvPr/>
          </p:nvGrpSpPr>
          <p:grpSpPr>
            <a:xfrm>
              <a:off x="6779706" y="3877715"/>
              <a:ext cx="292779" cy="198768"/>
              <a:chOff x="3416301" y="2947988"/>
              <a:chExt cx="346075" cy="234950"/>
            </a:xfrm>
          </p:grpSpPr>
          <p:sp>
            <p:nvSpPr>
              <p:cNvPr id="242" name="Google Shape;242;gd1673365b0_0_248"/>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243" name="Google Shape;243;gd1673365b0_0_248"/>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244" name="Google Shape;244;gd1673365b0_0_248"/>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grpSp>
        <p:nvGrpSpPr>
          <p:cNvPr id="245" name="Google Shape;245;gd1673365b0_0_248"/>
          <p:cNvGrpSpPr/>
          <p:nvPr/>
        </p:nvGrpSpPr>
        <p:grpSpPr>
          <a:xfrm>
            <a:off x="4152376" y="1954513"/>
            <a:ext cx="422225" cy="422225"/>
            <a:chOff x="6627863" y="2582368"/>
            <a:chExt cx="596700" cy="596700"/>
          </a:xfrm>
        </p:grpSpPr>
        <p:sp>
          <p:nvSpPr>
            <p:cNvPr id="246" name="Google Shape;246;gd1673365b0_0_248"/>
            <p:cNvSpPr/>
            <p:nvPr/>
          </p:nvSpPr>
          <p:spPr>
            <a:xfrm>
              <a:off x="6627863" y="2582368"/>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247" name="Google Shape;247;gd1673365b0_0_248"/>
            <p:cNvGrpSpPr/>
            <p:nvPr/>
          </p:nvGrpSpPr>
          <p:grpSpPr>
            <a:xfrm>
              <a:off x="6779706" y="2781247"/>
              <a:ext cx="292779" cy="198768"/>
              <a:chOff x="3416301" y="2947988"/>
              <a:chExt cx="346075" cy="234950"/>
            </a:xfrm>
          </p:grpSpPr>
          <p:sp>
            <p:nvSpPr>
              <p:cNvPr id="248" name="Google Shape;248;gd1673365b0_0_248"/>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249" name="Google Shape;249;gd1673365b0_0_248"/>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250" name="Google Shape;250;gd1673365b0_0_248"/>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cxnSp>
        <p:nvCxnSpPr>
          <p:cNvPr id="251" name="Google Shape;251;gd1673365b0_0_248"/>
          <p:cNvCxnSpPr/>
          <p:nvPr/>
        </p:nvCxnSpPr>
        <p:spPr>
          <a:xfrm>
            <a:off x="4825362" y="2570100"/>
            <a:ext cx="3758100" cy="0"/>
          </a:xfrm>
          <a:prstGeom prst="straightConnector1">
            <a:avLst/>
          </a:prstGeom>
          <a:noFill/>
          <a:ln cap="flat" cmpd="sng" w="9525">
            <a:solidFill>
              <a:srgbClr val="D8D8D8"/>
            </a:solidFill>
            <a:prstDash val="solid"/>
            <a:miter lim="800000"/>
            <a:headEnd len="sm" w="sm" type="none"/>
            <a:tailEnd len="sm" w="sm" type="none"/>
          </a:ln>
        </p:spPr>
      </p:cxnSp>
      <p:sp>
        <p:nvSpPr>
          <p:cNvPr id="252" name="Google Shape;252;gd1673365b0_0_248"/>
          <p:cNvSpPr/>
          <p:nvPr/>
        </p:nvSpPr>
        <p:spPr>
          <a:xfrm>
            <a:off x="4722000" y="1882087"/>
            <a:ext cx="3964800" cy="560400"/>
          </a:xfrm>
          <a:prstGeom prst="rect">
            <a:avLst/>
          </a:prstGeom>
          <a:noFill/>
          <a:ln>
            <a:noFill/>
          </a:ln>
        </p:spPr>
        <p:txBody>
          <a:bodyPr anchorCtr="0" anchor="t" bIns="34275" lIns="68575" spcFirstLastPara="1" rIns="68575" wrap="square" tIns="34275">
            <a:noAutofit/>
          </a:bodyPr>
          <a:lstStyle/>
          <a:p>
            <a:pPr indent="0" lvl="0" marL="0" marR="0" rtl="0" algn="l">
              <a:lnSpc>
                <a:spcPct val="120000"/>
              </a:lnSpc>
              <a:spcBef>
                <a:spcPts val="0"/>
              </a:spcBef>
              <a:spcAft>
                <a:spcPts val="0"/>
              </a:spcAft>
              <a:buClr>
                <a:srgbClr val="000000"/>
              </a:buClr>
              <a:buSzPts val="1400"/>
              <a:buFont typeface="Arial"/>
              <a:buNone/>
            </a:pPr>
            <a:r>
              <a:rPr b="0" i="0" lang="en" sz="1400" u="none" cap="none" strike="noStrike">
                <a:solidFill>
                  <a:srgbClr val="262626"/>
                </a:solidFill>
                <a:latin typeface="Quattrocento Sans"/>
                <a:ea typeface="Quattrocento Sans"/>
                <a:cs typeface="Quattrocento Sans"/>
                <a:sym typeface="Quattrocento Sans"/>
              </a:rPr>
              <a:t>May quote shorter lead times for </a:t>
            </a:r>
            <a:r>
              <a:rPr lang="en">
                <a:solidFill>
                  <a:srgbClr val="262626"/>
                </a:solidFill>
                <a:latin typeface="Quattrocento Sans"/>
                <a:ea typeface="Quattrocento Sans"/>
                <a:cs typeface="Quattrocento Sans"/>
                <a:sym typeface="Quattrocento Sans"/>
              </a:rPr>
              <a:t>the highest priority</a:t>
            </a:r>
            <a:r>
              <a:rPr b="0" i="0" lang="en" sz="1400" u="none" cap="none" strike="noStrike">
                <a:solidFill>
                  <a:srgbClr val="262626"/>
                </a:solidFill>
                <a:latin typeface="Quattrocento Sans"/>
                <a:ea typeface="Quattrocento Sans"/>
                <a:cs typeface="Quattrocento Sans"/>
                <a:sym typeface="Quattrocento Sans"/>
              </a:rPr>
              <a:t> customers </a:t>
            </a:r>
            <a:endParaRPr>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d595688244_0_954"/>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graphicFrame>
        <p:nvGraphicFramePr>
          <p:cNvPr id="574" name="Google Shape;574;gd595688244_0_954"/>
          <p:cNvGraphicFramePr/>
          <p:nvPr/>
        </p:nvGraphicFramePr>
        <p:xfrm>
          <a:off x="1509850" y="1067041"/>
          <a:ext cx="3000000" cy="3000000"/>
        </p:xfrm>
        <a:graphic>
          <a:graphicData uri="http://schemas.openxmlformats.org/drawingml/2006/table">
            <a:tbl>
              <a:tblPr bandRow="1" firstRow="1">
                <a:noFill/>
                <a:tableStyleId>{DCAA6EEA-8F0A-46F8-BF93-B69558729D2C}</a:tableStyleId>
              </a:tblPr>
              <a:tblGrid>
                <a:gridCol w="1546000"/>
                <a:gridCol w="1702950"/>
                <a:gridCol w="1702950"/>
                <a:gridCol w="1172375"/>
              </a:tblGrid>
              <a:tr h="4561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Customer Tier</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latin typeface="Georgia"/>
                          <a:ea typeface="Georgia"/>
                          <a:cs typeface="Georgia"/>
                          <a:sym typeface="Georgia"/>
                        </a:rPr>
                        <a:t>Due Date</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Order Week</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Demand Quantity</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2642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589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97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6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6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107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6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
        <p:nvSpPr>
          <p:cNvPr id="575" name="Google Shape;575;gd595688244_0_954"/>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Demand for Module 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gd595688244_0_960"/>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graphicFrame>
        <p:nvGraphicFramePr>
          <p:cNvPr id="581" name="Google Shape;581;gd595688244_0_960"/>
          <p:cNvGraphicFramePr/>
          <p:nvPr/>
        </p:nvGraphicFramePr>
        <p:xfrm>
          <a:off x="1509863" y="1348991"/>
          <a:ext cx="3000000" cy="3000000"/>
        </p:xfrm>
        <a:graphic>
          <a:graphicData uri="http://schemas.openxmlformats.org/drawingml/2006/table">
            <a:tbl>
              <a:tblPr bandRow="1" firstRow="1">
                <a:noFill/>
                <a:tableStyleId>{DCAA6EEA-8F0A-46F8-BF93-B69558729D2C}</a:tableStyleId>
              </a:tblPr>
              <a:tblGrid>
                <a:gridCol w="1546000"/>
                <a:gridCol w="1702950"/>
                <a:gridCol w="1702950"/>
                <a:gridCol w="1172375"/>
              </a:tblGrid>
              <a:tr h="456125">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Customer Tier</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200" u="none" cap="none" strike="noStrike">
                          <a:latin typeface="Georgia"/>
                          <a:ea typeface="Georgia"/>
                          <a:cs typeface="Georgia"/>
                          <a:sym typeface="Georgia"/>
                        </a:rPr>
                        <a:t>Due Date</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Order Week</a:t>
                      </a:r>
                      <a:endParaRPr sz="12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Demand Quantity</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2642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589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500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97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60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750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494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236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4</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3</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2</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100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
        <p:nvSpPr>
          <p:cNvPr id="582" name="Google Shape;582;gd595688244_0_960"/>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Demand for Module 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gd595688244_0_920"/>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588" name="Google Shape;588;gd595688244_0_920"/>
          <p:cNvSpPr txBox="1"/>
          <p:nvPr>
            <p:ph type="ctrTitle"/>
          </p:nvPr>
        </p:nvSpPr>
        <p:spPr>
          <a:xfrm>
            <a:off x="464350" y="277950"/>
            <a:ext cx="8572200" cy="581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2100"/>
              <a:buFont typeface="Georgia"/>
              <a:buNone/>
            </a:pPr>
            <a:r>
              <a:rPr lang="en"/>
              <a:t>Example 2 Model Decisions - Allocation</a:t>
            </a:r>
            <a:endParaRPr/>
          </a:p>
          <a:p>
            <a:pPr indent="0" lvl="0" marL="0" rtl="0" algn="l">
              <a:lnSpc>
                <a:spcPct val="90000"/>
              </a:lnSpc>
              <a:spcBef>
                <a:spcPts val="0"/>
              </a:spcBef>
              <a:spcAft>
                <a:spcPts val="0"/>
              </a:spcAft>
              <a:buClr>
                <a:srgbClr val="262626"/>
              </a:buClr>
              <a:buSzPts val="2100"/>
              <a:buFont typeface="Georgia"/>
              <a:buNone/>
            </a:pPr>
            <a:r>
              <a:t/>
            </a:r>
            <a:endParaRPr/>
          </a:p>
        </p:txBody>
      </p:sp>
      <p:graphicFrame>
        <p:nvGraphicFramePr>
          <p:cNvPr id="589" name="Google Shape;589;gd595688244_0_920"/>
          <p:cNvGraphicFramePr/>
          <p:nvPr/>
        </p:nvGraphicFramePr>
        <p:xfrm>
          <a:off x="1399875" y="633403"/>
          <a:ext cx="3000000" cy="3000000"/>
        </p:xfrm>
        <a:graphic>
          <a:graphicData uri="http://schemas.openxmlformats.org/drawingml/2006/table">
            <a:tbl>
              <a:tblPr bandRow="1" firstRow="1">
                <a:noFill/>
                <a:tableStyleId>{DCAA6EEA-8F0A-46F8-BF93-B69558729D2C}</a:tableStyleId>
              </a:tblPr>
              <a:tblGrid>
                <a:gridCol w="2146300"/>
                <a:gridCol w="1592675"/>
                <a:gridCol w="1754375"/>
                <a:gridCol w="1207775"/>
              </a:tblGrid>
              <a:tr h="644100">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latin typeface="Georgia"/>
                          <a:ea typeface="Georgia"/>
                          <a:cs typeface="Georgia"/>
                          <a:sym typeface="Georgia"/>
                        </a:rPr>
                        <a:t>Aggregated </a:t>
                      </a:r>
                      <a:r>
                        <a:rPr lang="en" sz="1200">
                          <a:latin typeface="Georgia"/>
                          <a:ea typeface="Georgia"/>
                          <a:cs typeface="Georgia"/>
                          <a:sym typeface="Georgia"/>
                        </a:rPr>
                        <a:t>Quantities</a:t>
                      </a:r>
                      <a:r>
                        <a:rPr lang="en" sz="1200" u="none" cap="none" strike="noStrike">
                          <a:latin typeface="Georgia"/>
                          <a:ea typeface="Georgia"/>
                          <a:cs typeface="Georgia"/>
                          <a:sym typeface="Georgia"/>
                        </a:rPr>
                        <a:t> by Product and Week</a:t>
                      </a:r>
                      <a:endParaRPr sz="8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100" u="none" cap="none" strike="noStrike">
                          <a:latin typeface="Georgia"/>
                          <a:ea typeface="Georgia"/>
                          <a:cs typeface="Georgia"/>
                          <a:sym typeface="Georgia"/>
                        </a:rPr>
                        <a:t># of Finished Product Allocated</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Backordered Quantity</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100" u="none" cap="none" strike="noStrike">
                          <a:latin typeface="Georgia"/>
                          <a:ea typeface="Georgia"/>
                          <a:cs typeface="Georgia"/>
                          <a:sym typeface="Georgia"/>
                        </a:rPr>
                        <a:t>Lost Sales</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636100">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262626"/>
                          </a:solidFill>
                          <a:latin typeface="Georgia"/>
                          <a:ea typeface="Georgia"/>
                          <a:cs typeface="Georgia"/>
                          <a:sym typeface="Georgia"/>
                        </a:rPr>
                        <a:t>Individual Chip Type 1</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5</a:t>
                      </a:r>
                      <a:r>
                        <a:rPr lang="en" sz="900"/>
                        <a:t>85</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a:t>
                      </a:r>
                      <a:r>
                        <a:rPr lang="en" sz="900"/>
                        <a:t>4425</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2</a:t>
                      </a:r>
                      <a:r>
                        <a:rPr lang="en" sz="900"/>
                        <a:t>045</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a:t>
                      </a:r>
                      <a:r>
                        <a:rPr lang="en" sz="900"/>
                        <a:t>382</a:t>
                      </a:r>
                      <a:r>
                        <a:rPr lang="en" sz="900" u="none" cap="none" strike="noStrike"/>
                        <a:t>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(5) 1000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a:t>
                      </a:r>
                      <a:r>
                        <a:rPr lang="en" sz="900"/>
                        <a:t>875</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1000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(5) 0</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N/A</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25800">
                <a:tc>
                  <a:txBody>
                    <a:bodyPr/>
                    <a:lstStyle/>
                    <a:p>
                      <a:pPr indent="0" lvl="0" marL="0" marR="0" rtl="0" algn="ctr">
                        <a:lnSpc>
                          <a:spcPct val="100000"/>
                        </a:lnSpc>
                        <a:spcBef>
                          <a:spcPts val="0"/>
                        </a:spcBef>
                        <a:spcAft>
                          <a:spcPts val="0"/>
                        </a:spcAft>
                        <a:buClr>
                          <a:schemeClr val="dk1"/>
                        </a:buClr>
                        <a:buSzPts val="1200"/>
                        <a:buFont typeface="Arial"/>
                        <a:buNone/>
                      </a:pPr>
                      <a:r>
                        <a:rPr b="1" lang="en" sz="1200" u="none" cap="none" strike="noStrike">
                          <a:solidFill>
                            <a:srgbClr val="262626"/>
                          </a:solidFill>
                          <a:latin typeface="Georgia"/>
                          <a:ea typeface="Georgia"/>
                          <a:cs typeface="Georgia"/>
                          <a:sym typeface="Georgia"/>
                        </a:rPr>
                        <a:t>Individual Chip Type 2</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a:t>
                      </a:r>
                      <a:r>
                        <a:rPr lang="en" sz="900"/>
                        <a:t>28</a:t>
                      </a:r>
                      <a:r>
                        <a:rPr lang="en" sz="900" u="none" cap="none" strike="noStrike"/>
                        <a:t>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(2) 1</a:t>
                      </a:r>
                      <a:r>
                        <a:rPr lang="en" sz="900"/>
                        <a:t>22</a:t>
                      </a:r>
                      <a:r>
                        <a:rPr lang="en" sz="900" u="none" cap="none" strike="noStrike"/>
                        <a:t>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(3) </a:t>
                      </a:r>
                      <a:r>
                        <a:rPr lang="en" sz="900"/>
                        <a:t>5</a:t>
                      </a:r>
                      <a:r>
                        <a:rPr lang="en" sz="900" u="none" cap="none" strike="noStrike"/>
                        <a:t>00</a:t>
                      </a:r>
                      <a:endParaRPr sz="900" u="none" cap="none" strike="noStrike"/>
                    </a:p>
                    <a:p>
                      <a:pPr indent="0" lvl="0" marL="0" rtl="0" algn="l">
                        <a:spcBef>
                          <a:spcPts val="0"/>
                        </a:spcBef>
                        <a:spcAft>
                          <a:spcPts val="0"/>
                        </a:spcAft>
                        <a:buClr>
                          <a:schemeClr val="dk1"/>
                        </a:buClr>
                        <a:buSzPts val="900"/>
                        <a:buFont typeface="Arial"/>
                        <a:buNone/>
                      </a:pPr>
                      <a:r>
                        <a:rPr lang="en" sz="900"/>
                        <a:t>(4) 200</a:t>
                      </a:r>
                      <a:endParaRPr sz="9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N/A</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N/A</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25800">
                <a:tc>
                  <a:txBody>
                    <a:bodyPr/>
                    <a:lstStyle/>
                    <a:p>
                      <a:pPr indent="0" lvl="0" marL="0" marR="0" rtl="0" algn="ctr">
                        <a:lnSpc>
                          <a:spcPct val="100000"/>
                        </a:lnSpc>
                        <a:spcBef>
                          <a:spcPts val="0"/>
                        </a:spcBef>
                        <a:spcAft>
                          <a:spcPts val="0"/>
                        </a:spcAft>
                        <a:buClr>
                          <a:schemeClr val="dk1"/>
                        </a:buClr>
                        <a:buSzPts val="1200"/>
                        <a:buFont typeface="Arial"/>
                        <a:buNone/>
                      </a:pPr>
                      <a:r>
                        <a:rPr b="1" lang="en" sz="1200" u="none" cap="none" strike="noStrike">
                          <a:solidFill>
                            <a:srgbClr val="262626"/>
                          </a:solidFill>
                          <a:latin typeface="Georgia"/>
                          <a:ea typeface="Georgia"/>
                          <a:cs typeface="Georgia"/>
                          <a:sym typeface="Georgia"/>
                        </a:rPr>
                        <a:t>Individual Chip Type 3</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8300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1000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1000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(5) </a:t>
                      </a:r>
                      <a:r>
                        <a:rPr lang="en" sz="900"/>
                        <a:t>2</a:t>
                      </a:r>
                      <a:r>
                        <a:rPr lang="en" sz="900" u="none" cap="none" strike="noStrike"/>
                        <a:t>00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l">
                        <a:spcBef>
                          <a:spcPts val="0"/>
                        </a:spcBef>
                        <a:spcAft>
                          <a:spcPts val="0"/>
                        </a:spcAft>
                        <a:buClr>
                          <a:schemeClr val="dk1"/>
                        </a:buClr>
                        <a:buSzPts val="1100"/>
                        <a:buFont typeface="Arial"/>
                        <a:buNone/>
                      </a:pPr>
                      <a:r>
                        <a:rPr lang="en" sz="900"/>
                        <a:t>(1) 0</a:t>
                      </a:r>
                      <a:endParaRPr sz="900"/>
                    </a:p>
                    <a:p>
                      <a:pPr indent="0" lvl="0" marL="0" rtl="0" algn="l">
                        <a:spcBef>
                          <a:spcPts val="0"/>
                        </a:spcBef>
                        <a:spcAft>
                          <a:spcPts val="0"/>
                        </a:spcAft>
                        <a:buClr>
                          <a:schemeClr val="dk1"/>
                        </a:buClr>
                        <a:buSzPts val="1100"/>
                        <a:buFont typeface="Arial"/>
                        <a:buNone/>
                      </a:pPr>
                      <a:r>
                        <a:rPr lang="en" sz="900"/>
                        <a:t>(2) 0</a:t>
                      </a:r>
                      <a:endParaRPr sz="900"/>
                    </a:p>
                    <a:p>
                      <a:pPr indent="0" lvl="0" marL="0" rtl="0" algn="l">
                        <a:spcBef>
                          <a:spcPts val="0"/>
                        </a:spcBef>
                        <a:spcAft>
                          <a:spcPts val="0"/>
                        </a:spcAft>
                        <a:buClr>
                          <a:schemeClr val="dk1"/>
                        </a:buClr>
                        <a:buSzPts val="1100"/>
                        <a:buFont typeface="Arial"/>
                        <a:buNone/>
                      </a:pPr>
                      <a:r>
                        <a:rPr lang="en" sz="900"/>
                        <a:t>(3) 0</a:t>
                      </a:r>
                      <a:endParaRPr sz="900"/>
                    </a:p>
                    <a:p>
                      <a:pPr indent="0" lvl="0" marL="0" rtl="0" algn="l">
                        <a:spcBef>
                          <a:spcPts val="0"/>
                        </a:spcBef>
                        <a:spcAft>
                          <a:spcPts val="0"/>
                        </a:spcAft>
                        <a:buClr>
                          <a:schemeClr val="dk1"/>
                        </a:buClr>
                        <a:buSzPts val="1100"/>
                        <a:buFont typeface="Arial"/>
                        <a:buNone/>
                      </a:pPr>
                      <a:r>
                        <a:rPr lang="en" sz="900"/>
                        <a:t>(4) 200</a:t>
                      </a:r>
                      <a:endParaRPr sz="900"/>
                    </a:p>
                    <a:p>
                      <a:pPr indent="0" lvl="0" marL="0" rtl="0" algn="l">
                        <a:spcBef>
                          <a:spcPts val="0"/>
                        </a:spcBef>
                        <a:spcAft>
                          <a:spcPts val="0"/>
                        </a:spcAft>
                        <a:buClr>
                          <a:schemeClr val="dk1"/>
                        </a:buClr>
                        <a:buSzPts val="1100"/>
                        <a:buFont typeface="Arial"/>
                        <a:buNone/>
                      </a:pPr>
                      <a:r>
                        <a:rPr lang="en" sz="900"/>
                        <a:t>(5) 0</a:t>
                      </a:r>
                      <a:endParaRPr sz="9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N/A</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891575">
                <a:tc>
                  <a:txBody>
                    <a:bodyPr/>
                    <a:lstStyle/>
                    <a:p>
                      <a:pPr indent="0" lvl="0" marL="0" marR="0" rtl="0" algn="ctr">
                        <a:lnSpc>
                          <a:spcPct val="100000"/>
                        </a:lnSpc>
                        <a:spcBef>
                          <a:spcPts val="0"/>
                        </a:spcBef>
                        <a:spcAft>
                          <a:spcPts val="0"/>
                        </a:spcAft>
                        <a:buClr>
                          <a:schemeClr val="dk1"/>
                        </a:buClr>
                        <a:buSzPts val="1200"/>
                        <a:buFont typeface="Arial"/>
                        <a:buNone/>
                      </a:pPr>
                      <a:r>
                        <a:rPr b="1" lang="en" sz="1200" u="none" cap="none" strike="noStrike">
                          <a:solidFill>
                            <a:srgbClr val="262626"/>
                          </a:solidFill>
                          <a:latin typeface="Georgia"/>
                          <a:ea typeface="Georgia"/>
                          <a:cs typeface="Georgia"/>
                          <a:sym typeface="Georgia"/>
                        </a:rPr>
                        <a:t>Module Type 1</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a:t>
                      </a:r>
                      <a:r>
                        <a:rPr lang="en" sz="900"/>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a:t>
                      </a:r>
                      <a:r>
                        <a:rPr lang="en" sz="900"/>
                        <a:t>95</a:t>
                      </a:r>
                      <a:r>
                        <a:rPr lang="en" sz="900" u="none" cap="none" strike="noStrike"/>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1</a:t>
                      </a:r>
                      <a:r>
                        <a:rPr lang="en" sz="900"/>
                        <a:t>32</a:t>
                      </a:r>
                      <a:r>
                        <a:rPr lang="en" sz="900" u="none" cap="none" strike="noStrike"/>
                        <a:t>7.5</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a:t>
                      </a:r>
                      <a:r>
                        <a:rPr lang="en" sz="900"/>
                        <a:t>50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(5) </a:t>
                      </a:r>
                      <a:r>
                        <a:rPr lang="en" sz="900"/>
                        <a:t>522.5</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(6) </a:t>
                      </a:r>
                      <a:r>
                        <a:rPr lang="en" sz="900"/>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a:t>
                      </a:r>
                      <a:r>
                        <a:rPr lang="en" sz="900"/>
                        <a:t>350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50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a:t>
                      </a:r>
                      <a:r>
                        <a:rPr lang="en" sz="900"/>
                        <a:t>522</a:t>
                      </a:r>
                      <a:r>
                        <a:rPr lang="en" sz="900" u="none" cap="none" strike="noStrike"/>
                        <a:t>.5</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(5) </a:t>
                      </a:r>
                      <a:r>
                        <a:rPr lang="en" sz="900"/>
                        <a:t>2000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(6) 2000</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N/A</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739150">
                <a:tc>
                  <a:txBody>
                    <a:bodyPr/>
                    <a:lstStyle/>
                    <a:p>
                      <a:pPr indent="0" lvl="0" marL="0" marR="0" rtl="0" algn="ctr">
                        <a:lnSpc>
                          <a:spcPct val="100000"/>
                        </a:lnSpc>
                        <a:spcBef>
                          <a:spcPts val="0"/>
                        </a:spcBef>
                        <a:spcAft>
                          <a:spcPts val="0"/>
                        </a:spcAft>
                        <a:buClr>
                          <a:schemeClr val="dk1"/>
                        </a:buClr>
                        <a:buSzPts val="1200"/>
                        <a:buFont typeface="Arial"/>
                        <a:buNone/>
                      </a:pPr>
                      <a:r>
                        <a:rPr b="1" lang="en" sz="1200" u="none" cap="none" strike="noStrike">
                          <a:solidFill>
                            <a:srgbClr val="262626"/>
                          </a:solidFill>
                          <a:latin typeface="Georgia"/>
                          <a:ea typeface="Georgia"/>
                          <a:cs typeface="Georgia"/>
                          <a:sym typeface="Georgia"/>
                        </a:rPr>
                        <a:t>Module Type 2</a:t>
                      </a:r>
                      <a:endParaRPr b="1"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a:t>
                      </a:r>
                      <a:r>
                        <a:rPr lang="en" sz="900"/>
                        <a:t>19</a:t>
                      </a:r>
                      <a:r>
                        <a:rPr lang="en" sz="900" u="none" cap="none" strike="noStrike"/>
                        <a:t>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a:t>
                      </a:r>
                      <a:r>
                        <a:rPr lang="en" sz="900"/>
                        <a:t>1170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50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(4) </a:t>
                      </a:r>
                      <a:r>
                        <a:rPr lang="en" sz="900"/>
                        <a:t>48</a:t>
                      </a:r>
                      <a:r>
                        <a:rPr lang="en" sz="900" u="none" cap="none" strike="noStrike"/>
                        <a:t>0</a:t>
                      </a:r>
                      <a:endParaRPr sz="14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(2) 50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(3) 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0</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N/A</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d1673365b0_0_206"/>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595" name="Google Shape;595;gd1673365b0_0_206"/>
          <p:cNvSpPr txBox="1"/>
          <p:nvPr>
            <p:ph type="ctrTitle"/>
          </p:nvPr>
        </p:nvSpPr>
        <p:spPr>
          <a:xfrm>
            <a:off x="464350" y="277950"/>
            <a:ext cx="8572200" cy="581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2100"/>
              <a:buFont typeface="Georgia"/>
              <a:buNone/>
            </a:pPr>
            <a:r>
              <a:rPr lang="en"/>
              <a:t>Example 2 Model Decisions - Allocation Priorities Example</a:t>
            </a:r>
            <a:endParaRPr/>
          </a:p>
          <a:p>
            <a:pPr indent="0" lvl="0" marL="0" rtl="0" algn="l">
              <a:lnSpc>
                <a:spcPct val="90000"/>
              </a:lnSpc>
              <a:spcBef>
                <a:spcPts val="0"/>
              </a:spcBef>
              <a:spcAft>
                <a:spcPts val="0"/>
              </a:spcAft>
              <a:buClr>
                <a:srgbClr val="262626"/>
              </a:buClr>
              <a:buSzPts val="2100"/>
              <a:buFont typeface="Georgia"/>
              <a:buNone/>
            </a:pPr>
            <a:r>
              <a:t/>
            </a:r>
            <a:endParaRPr/>
          </a:p>
        </p:txBody>
      </p:sp>
      <p:graphicFrame>
        <p:nvGraphicFramePr>
          <p:cNvPr id="596" name="Google Shape;596;gd1673365b0_0_206"/>
          <p:cNvGraphicFramePr/>
          <p:nvPr/>
        </p:nvGraphicFramePr>
        <p:xfrm>
          <a:off x="457188" y="1185853"/>
          <a:ext cx="3000000" cy="3000000"/>
        </p:xfrm>
        <a:graphic>
          <a:graphicData uri="http://schemas.openxmlformats.org/drawingml/2006/table">
            <a:tbl>
              <a:tblPr bandRow="1" firstRow="1">
                <a:noFill/>
                <a:tableStyleId>{DCAA6EEA-8F0A-46F8-BF93-B69558729D2C}</a:tableStyleId>
              </a:tblPr>
              <a:tblGrid>
                <a:gridCol w="1479325"/>
                <a:gridCol w="802350"/>
                <a:gridCol w="1250275"/>
                <a:gridCol w="1399350"/>
                <a:gridCol w="1433500"/>
                <a:gridCol w="1345925"/>
                <a:gridCol w="759725"/>
              </a:tblGrid>
              <a:tr h="644100">
                <a:tc>
                  <a:txBody>
                    <a:bodyPr/>
                    <a:lstStyle/>
                    <a:p>
                      <a:pPr indent="0" lvl="0" marL="0" marR="0" rtl="0" algn="ctr">
                        <a:lnSpc>
                          <a:spcPct val="100000"/>
                        </a:lnSpc>
                        <a:spcBef>
                          <a:spcPts val="0"/>
                        </a:spcBef>
                        <a:spcAft>
                          <a:spcPts val="0"/>
                        </a:spcAft>
                        <a:buClr>
                          <a:srgbClr val="000000"/>
                        </a:buClr>
                        <a:buSzPts val="1200"/>
                        <a:buFont typeface="Arial"/>
                        <a:buNone/>
                      </a:pPr>
                      <a:r>
                        <a:rPr lang="en" sz="1200">
                          <a:latin typeface="Georgia"/>
                          <a:ea typeface="Georgia"/>
                          <a:cs typeface="Georgia"/>
                          <a:sym typeface="Georgia"/>
                        </a:rPr>
                        <a:t>Customer Tier\Due Date</a:t>
                      </a:r>
                      <a:endParaRPr sz="8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100">
                          <a:latin typeface="Georgia"/>
                          <a:ea typeface="Georgia"/>
                          <a:cs typeface="Georgia"/>
                          <a:sym typeface="Georgia"/>
                        </a:rPr>
                        <a:t>Week 1</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rtl="0" algn="ctr">
                        <a:spcBef>
                          <a:spcPts val="0"/>
                        </a:spcBef>
                        <a:spcAft>
                          <a:spcPts val="0"/>
                        </a:spcAft>
                        <a:buClr>
                          <a:schemeClr val="dk1"/>
                        </a:buClr>
                        <a:buSzPts val="1200"/>
                        <a:buFont typeface="Arial"/>
                        <a:buNone/>
                      </a:pPr>
                      <a:r>
                        <a:rPr lang="en" sz="1100">
                          <a:latin typeface="Georgia"/>
                          <a:ea typeface="Georgia"/>
                          <a:cs typeface="Georgia"/>
                          <a:sym typeface="Georgia"/>
                        </a:rPr>
                        <a:t>Week 2</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rtl="0" algn="ctr">
                        <a:spcBef>
                          <a:spcPts val="0"/>
                        </a:spcBef>
                        <a:spcAft>
                          <a:spcPts val="0"/>
                        </a:spcAft>
                        <a:buClr>
                          <a:schemeClr val="dk1"/>
                        </a:buClr>
                        <a:buSzPts val="1200"/>
                        <a:buFont typeface="Arial"/>
                        <a:buNone/>
                      </a:pPr>
                      <a:r>
                        <a:rPr lang="en" sz="1100">
                          <a:latin typeface="Georgia"/>
                          <a:ea typeface="Georgia"/>
                          <a:cs typeface="Georgia"/>
                          <a:sym typeface="Georgia"/>
                        </a:rPr>
                        <a:t>Week 3</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rtl="0" algn="ctr">
                        <a:spcBef>
                          <a:spcPts val="0"/>
                        </a:spcBef>
                        <a:spcAft>
                          <a:spcPts val="0"/>
                        </a:spcAft>
                        <a:buClr>
                          <a:schemeClr val="dk1"/>
                        </a:buClr>
                        <a:buSzPts val="1200"/>
                        <a:buFont typeface="Arial"/>
                        <a:buNone/>
                      </a:pPr>
                      <a:r>
                        <a:rPr lang="en" sz="1100">
                          <a:latin typeface="Georgia"/>
                          <a:ea typeface="Georgia"/>
                          <a:cs typeface="Georgia"/>
                          <a:sym typeface="Georgia"/>
                        </a:rPr>
                        <a:t>Week 4</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rtl="0" algn="ctr">
                        <a:spcBef>
                          <a:spcPts val="0"/>
                        </a:spcBef>
                        <a:spcAft>
                          <a:spcPts val="0"/>
                        </a:spcAft>
                        <a:buClr>
                          <a:schemeClr val="dk1"/>
                        </a:buClr>
                        <a:buSzPts val="1200"/>
                        <a:buFont typeface="Arial"/>
                        <a:buNone/>
                      </a:pPr>
                      <a:r>
                        <a:rPr lang="en" sz="1100">
                          <a:latin typeface="Georgia"/>
                          <a:ea typeface="Georgia"/>
                          <a:cs typeface="Georgia"/>
                          <a:sym typeface="Georgia"/>
                        </a:rPr>
                        <a:t>Week 5</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rtl="0" algn="ctr">
                        <a:spcBef>
                          <a:spcPts val="0"/>
                        </a:spcBef>
                        <a:spcAft>
                          <a:spcPts val="0"/>
                        </a:spcAft>
                        <a:buClr>
                          <a:schemeClr val="dk1"/>
                        </a:buClr>
                        <a:buSzPts val="1200"/>
                        <a:buFont typeface="Arial"/>
                        <a:buNone/>
                      </a:pPr>
                      <a:r>
                        <a:rPr lang="en" sz="1100">
                          <a:latin typeface="Georgia"/>
                          <a:ea typeface="Georgia"/>
                          <a:cs typeface="Georgia"/>
                          <a:sym typeface="Georgia"/>
                        </a:rPr>
                        <a:t>Week 6</a:t>
                      </a:r>
                      <a:endParaRPr sz="11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739150">
                <a:tc>
                  <a:txBody>
                    <a:bodyPr/>
                    <a:lstStyle/>
                    <a:p>
                      <a:pPr indent="0" lvl="0" marL="0" marR="0" rtl="0" algn="ctr">
                        <a:lnSpc>
                          <a:spcPct val="100000"/>
                        </a:lnSpc>
                        <a:spcBef>
                          <a:spcPts val="0"/>
                        </a:spcBef>
                        <a:spcAft>
                          <a:spcPts val="0"/>
                        </a:spcAft>
                        <a:buClr>
                          <a:srgbClr val="000000"/>
                        </a:buClr>
                        <a:buSzPts val="1200"/>
                        <a:buFont typeface="Arial"/>
                        <a:buNone/>
                      </a:pPr>
                      <a:r>
                        <a:rPr b="1" lang="en" sz="1200">
                          <a:solidFill>
                            <a:srgbClr val="262626"/>
                          </a:solidFill>
                          <a:latin typeface="Georgia"/>
                          <a:ea typeface="Georgia"/>
                          <a:cs typeface="Georgia"/>
                          <a:sym typeface="Georgia"/>
                        </a:rPr>
                        <a:t>1</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16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n" sz="1100"/>
                        <a:t>Early:</a:t>
                      </a:r>
                      <a:endParaRPr b="1" sz="1100"/>
                    </a:p>
                    <a:p>
                      <a:pPr indent="0" lvl="0" marL="0" marR="0" rtl="0" algn="ctr">
                        <a:lnSpc>
                          <a:spcPct val="100000"/>
                        </a:lnSpc>
                        <a:spcBef>
                          <a:spcPts val="0"/>
                        </a:spcBef>
                        <a:spcAft>
                          <a:spcPts val="0"/>
                        </a:spcAft>
                        <a:buClr>
                          <a:schemeClr val="dk1"/>
                        </a:buClr>
                        <a:buSzPts val="1100"/>
                        <a:buFont typeface="Arial"/>
                        <a:buNone/>
                      </a:pPr>
                      <a:r>
                        <a:rPr lang="en" sz="1100"/>
                        <a:t>5000</a:t>
                      </a:r>
                      <a:r>
                        <a:rPr lang="en" sz="1100"/>
                        <a:t> Units</a:t>
                      </a:r>
                      <a:r>
                        <a:rPr lang="en" sz="1100"/>
                        <a:t>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71525">
                <a:tc>
                  <a:txBody>
                    <a:bodyPr/>
                    <a:lstStyle/>
                    <a:p>
                      <a:pPr indent="0" lvl="0" marL="0" marR="0" rtl="0" algn="ctr">
                        <a:lnSpc>
                          <a:spcPct val="100000"/>
                        </a:lnSpc>
                        <a:spcBef>
                          <a:spcPts val="0"/>
                        </a:spcBef>
                        <a:spcAft>
                          <a:spcPts val="0"/>
                        </a:spcAft>
                        <a:buClr>
                          <a:schemeClr val="dk1"/>
                        </a:buClr>
                        <a:buSzPts val="1200"/>
                        <a:buFont typeface="Arial"/>
                        <a:buNone/>
                      </a:pPr>
                      <a:r>
                        <a:rPr b="1" lang="en" sz="1200">
                          <a:solidFill>
                            <a:srgbClr val="262626"/>
                          </a:solidFill>
                          <a:latin typeface="Georgia"/>
                          <a:ea typeface="Georgia"/>
                          <a:cs typeface="Georgia"/>
                          <a:sym typeface="Georgia"/>
                        </a:rPr>
                        <a:t>2</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rtl="0" algn="ctr">
                        <a:spcBef>
                          <a:spcPts val="0"/>
                        </a:spcBef>
                        <a:spcAft>
                          <a:spcPts val="0"/>
                        </a:spcAft>
                        <a:buClr>
                          <a:schemeClr val="dk1"/>
                        </a:buClr>
                        <a:buSzPts val="900"/>
                        <a:buFont typeface="Arial"/>
                        <a:buNone/>
                      </a:pPr>
                      <a:r>
                        <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t>Early:</a:t>
                      </a:r>
                      <a:endParaRPr b="1" sz="1100"/>
                    </a:p>
                    <a:p>
                      <a:pPr indent="0" lvl="0" marL="0" rtl="0" algn="ctr">
                        <a:spcBef>
                          <a:spcPts val="0"/>
                        </a:spcBef>
                        <a:spcAft>
                          <a:spcPts val="0"/>
                        </a:spcAft>
                        <a:buClr>
                          <a:schemeClr val="dk1"/>
                        </a:buClr>
                        <a:buSzPts val="1100"/>
                        <a:buFont typeface="Arial"/>
                        <a:buNone/>
                      </a:pPr>
                      <a:r>
                        <a:rPr lang="en" sz="1100"/>
                        <a:t>3</a:t>
                      </a:r>
                      <a:r>
                        <a:rPr lang="en" sz="1100"/>
                        <a:t>000 Units</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739175">
                <a:tc>
                  <a:txBody>
                    <a:bodyPr/>
                    <a:lstStyle/>
                    <a:p>
                      <a:pPr indent="0" lvl="0" marL="0" marR="0" rtl="0" algn="ctr">
                        <a:lnSpc>
                          <a:spcPct val="100000"/>
                        </a:lnSpc>
                        <a:spcBef>
                          <a:spcPts val="0"/>
                        </a:spcBef>
                        <a:spcAft>
                          <a:spcPts val="0"/>
                        </a:spcAft>
                        <a:buClr>
                          <a:schemeClr val="dk1"/>
                        </a:buClr>
                        <a:buSzPts val="1200"/>
                        <a:buFont typeface="Arial"/>
                        <a:buNone/>
                      </a:pPr>
                      <a:r>
                        <a:rPr b="1" lang="en" sz="1200">
                          <a:solidFill>
                            <a:srgbClr val="262626"/>
                          </a:solidFill>
                          <a:latin typeface="Georgia"/>
                          <a:ea typeface="Georgia"/>
                          <a:cs typeface="Georgia"/>
                          <a:sym typeface="Georgia"/>
                        </a:rPr>
                        <a:t>3</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sz="16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t>On-Time:</a:t>
                      </a:r>
                      <a:endParaRPr b="1" sz="1100"/>
                    </a:p>
                    <a:p>
                      <a:pPr indent="0" lvl="0" marL="0" rtl="0" algn="ctr">
                        <a:spcBef>
                          <a:spcPts val="0"/>
                        </a:spcBef>
                        <a:spcAft>
                          <a:spcPts val="0"/>
                        </a:spcAft>
                        <a:buClr>
                          <a:schemeClr val="dk1"/>
                        </a:buClr>
                        <a:buSzPts val="1100"/>
                        <a:buFont typeface="Arial"/>
                        <a:buNone/>
                      </a:pPr>
                      <a:r>
                        <a:rPr lang="en" sz="1100"/>
                        <a:t>500 Units</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t>On-Time:</a:t>
                      </a:r>
                      <a:endParaRPr b="1" sz="1100"/>
                    </a:p>
                    <a:p>
                      <a:pPr indent="0" lvl="0" marL="0" rtl="0" algn="ctr">
                        <a:spcBef>
                          <a:spcPts val="0"/>
                        </a:spcBef>
                        <a:spcAft>
                          <a:spcPts val="0"/>
                        </a:spcAft>
                        <a:buNone/>
                      </a:pPr>
                      <a:r>
                        <a:rPr lang="en" sz="1100"/>
                        <a:t>1000 Units </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t/>
                      </a:r>
                      <a:endParaRPr sz="11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800425">
                <a:tc>
                  <a:txBody>
                    <a:bodyPr/>
                    <a:lstStyle/>
                    <a:p>
                      <a:pPr indent="0" lvl="0" marL="0" marR="0" rtl="0" algn="ctr">
                        <a:lnSpc>
                          <a:spcPct val="100000"/>
                        </a:lnSpc>
                        <a:spcBef>
                          <a:spcPts val="0"/>
                        </a:spcBef>
                        <a:spcAft>
                          <a:spcPts val="0"/>
                        </a:spcAft>
                        <a:buClr>
                          <a:schemeClr val="dk1"/>
                        </a:buClr>
                        <a:buSzPts val="1200"/>
                        <a:buFont typeface="Arial"/>
                        <a:buNone/>
                      </a:pPr>
                      <a:r>
                        <a:rPr b="1" lang="en" sz="1200">
                          <a:solidFill>
                            <a:srgbClr val="262626"/>
                          </a:solidFill>
                          <a:latin typeface="Georgia"/>
                          <a:ea typeface="Georgia"/>
                          <a:cs typeface="Georgia"/>
                          <a:sym typeface="Georgia"/>
                        </a:rPr>
                        <a:t>4</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6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t>Early:</a:t>
                      </a:r>
                      <a:endParaRPr b="1" sz="1100"/>
                    </a:p>
                    <a:p>
                      <a:pPr indent="0" lvl="0" marL="0" rtl="0" algn="ctr">
                        <a:spcBef>
                          <a:spcPts val="0"/>
                        </a:spcBef>
                        <a:spcAft>
                          <a:spcPts val="0"/>
                        </a:spcAft>
                        <a:buClr>
                          <a:schemeClr val="dk1"/>
                        </a:buClr>
                        <a:buSzPts val="1100"/>
                        <a:buFont typeface="Arial"/>
                        <a:buNone/>
                      </a:pPr>
                      <a:r>
                        <a:rPr lang="en" sz="1100"/>
                        <a:t>3</a:t>
                      </a:r>
                      <a:r>
                        <a:rPr lang="en" sz="1100"/>
                        <a:t>00 Units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100"/>
                        <a:t>Early:</a:t>
                      </a:r>
                      <a:endParaRPr b="1" sz="1100"/>
                    </a:p>
                    <a:p>
                      <a:pPr indent="0" lvl="0" marL="0" rtl="0" algn="ctr">
                        <a:spcBef>
                          <a:spcPts val="0"/>
                        </a:spcBef>
                        <a:spcAft>
                          <a:spcPts val="0"/>
                        </a:spcAft>
                        <a:buClr>
                          <a:schemeClr val="dk1"/>
                        </a:buClr>
                        <a:buSzPts val="1100"/>
                        <a:buFont typeface="Arial"/>
                        <a:buNone/>
                      </a:pPr>
                      <a:r>
                        <a:rPr lang="en" sz="1100"/>
                        <a:t>500 Units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Clr>
                          <a:schemeClr val="dk1"/>
                        </a:buClr>
                        <a:buSzPts val="1100"/>
                        <a:buFont typeface="Arial"/>
                        <a:buNone/>
                      </a:pPr>
                      <a:r>
                        <a:rPr b="1" lang="en" sz="1100"/>
                        <a:t>Backordered: </a:t>
                      </a:r>
                      <a:endParaRPr b="1" sz="1100"/>
                    </a:p>
                    <a:p>
                      <a:pPr indent="0" lvl="0" marL="0" rtl="0" algn="ctr">
                        <a:spcBef>
                          <a:spcPts val="0"/>
                        </a:spcBef>
                        <a:spcAft>
                          <a:spcPts val="0"/>
                        </a:spcAft>
                        <a:buClr>
                          <a:schemeClr val="dk1"/>
                        </a:buClr>
                        <a:buSzPts val="1100"/>
                        <a:buFont typeface="Arial"/>
                        <a:buNone/>
                      </a:pPr>
                      <a:r>
                        <a:rPr lang="en" sz="1100"/>
                        <a:t>2</a:t>
                      </a:r>
                      <a:r>
                        <a:rPr lang="en" sz="1100"/>
                        <a:t>00 Units (100% fulfilled in week 6)</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
        <p:nvSpPr>
          <p:cNvPr id="597" name="Google Shape;597;gd1673365b0_0_206"/>
          <p:cNvSpPr txBox="1"/>
          <p:nvPr>
            <p:ph type="ctrTitle"/>
          </p:nvPr>
        </p:nvSpPr>
        <p:spPr>
          <a:xfrm>
            <a:off x="2863575" y="742438"/>
            <a:ext cx="46239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2100"/>
              <a:buFont typeface="Georgia"/>
              <a:buNone/>
            </a:pPr>
            <a:r>
              <a:rPr lang="en" sz="1600"/>
              <a:t>Individual Packaged Chip Type 3</a:t>
            </a:r>
            <a:endParaRPr sz="1600">
              <a:highlight>
                <a:srgbClr val="FF0000"/>
              </a:highlight>
            </a:endParaRPr>
          </a:p>
          <a:p>
            <a:pPr indent="0" lvl="0" marL="0" rtl="0" algn="l">
              <a:lnSpc>
                <a:spcPct val="90000"/>
              </a:lnSpc>
              <a:spcBef>
                <a:spcPts val="0"/>
              </a:spcBef>
              <a:spcAft>
                <a:spcPts val="0"/>
              </a:spcAft>
              <a:buClr>
                <a:srgbClr val="262626"/>
              </a:buClr>
              <a:buSzPts val="2100"/>
              <a:buFont typeface="Georgia"/>
              <a:buNone/>
            </a:pPr>
            <a:r>
              <a:t/>
            </a:r>
            <a:endParaRPr sz="1600"/>
          </a:p>
        </p:txBody>
      </p:sp>
      <p:sp>
        <p:nvSpPr>
          <p:cNvPr id="598" name="Google Shape;598;gd1673365b0_0_206"/>
          <p:cNvSpPr/>
          <p:nvPr/>
        </p:nvSpPr>
        <p:spPr>
          <a:xfrm>
            <a:off x="6693075" y="3971575"/>
            <a:ext cx="1588500" cy="638100"/>
          </a:xfrm>
          <a:prstGeom prst="rect">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d1673365b0_0_206"/>
          <p:cNvSpPr txBox="1"/>
          <p:nvPr/>
        </p:nvSpPr>
        <p:spPr>
          <a:xfrm>
            <a:off x="7331100" y="2474100"/>
            <a:ext cx="1498800" cy="1031400"/>
          </a:xfrm>
          <a:prstGeom prst="rect">
            <a:avLst/>
          </a:prstGeom>
          <a:solidFill>
            <a:srgbClr val="FFFFFF"/>
          </a:solidFill>
          <a:ln cap="flat" cmpd="sng" w="38100">
            <a:solidFill>
              <a:srgbClr val="C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Open Sans"/>
                <a:ea typeface="Open Sans"/>
                <a:cs typeface="Open Sans"/>
                <a:sym typeface="Open Sans"/>
              </a:rPr>
              <a:t>Orders made by higher customer tiers and/or with earlier due dates are prioritized</a:t>
            </a:r>
            <a:endParaRPr b="1" sz="1100">
              <a:latin typeface="Open Sans"/>
              <a:ea typeface="Open Sans"/>
              <a:cs typeface="Open Sans"/>
              <a:sym typeface="Open Sans"/>
            </a:endParaRPr>
          </a:p>
        </p:txBody>
      </p:sp>
      <p:cxnSp>
        <p:nvCxnSpPr>
          <p:cNvPr id="600" name="Google Shape;600;gd1673365b0_0_206"/>
          <p:cNvCxnSpPr>
            <a:stCxn id="599" idx="2"/>
            <a:endCxn id="598" idx="0"/>
          </p:cNvCxnSpPr>
          <p:nvPr/>
        </p:nvCxnSpPr>
        <p:spPr>
          <a:xfrm flipH="1">
            <a:off x="7487400" y="3505500"/>
            <a:ext cx="593100" cy="46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d595688244_0_596"/>
          <p:cNvSpPr txBox="1"/>
          <p:nvPr>
            <p:ph idx="11" type="ftr"/>
          </p:nvPr>
        </p:nvSpPr>
        <p:spPr>
          <a:xfrm>
            <a:off x="914611" y="4843462"/>
            <a:ext cx="1683600" cy="12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100"/>
              <a:buNone/>
            </a:pPr>
            <a:r>
              <a:rPr lang="en"/>
              <a:t>Your Footer Here</a:t>
            </a:r>
            <a:endParaRPr/>
          </a:p>
        </p:txBody>
      </p:sp>
      <p:sp>
        <p:nvSpPr>
          <p:cNvPr id="606" name="Google Shape;606;gd595688244_0_596"/>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607" name="Google Shape;607;gd595688244_0_596"/>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2100"/>
              <a:buFont typeface="Georgia"/>
              <a:buNone/>
            </a:pPr>
            <a:r>
              <a:rPr lang="en"/>
              <a:t>Example 2 Model Decisions - Production</a:t>
            </a:r>
            <a:endParaRPr/>
          </a:p>
        </p:txBody>
      </p:sp>
      <p:graphicFrame>
        <p:nvGraphicFramePr>
          <p:cNvPr id="608" name="Google Shape;608;gd595688244_0_596"/>
          <p:cNvGraphicFramePr/>
          <p:nvPr/>
        </p:nvGraphicFramePr>
        <p:xfrm>
          <a:off x="457200" y="817428"/>
          <a:ext cx="3000000" cy="3000000"/>
        </p:xfrm>
        <a:graphic>
          <a:graphicData uri="http://schemas.openxmlformats.org/drawingml/2006/table">
            <a:tbl>
              <a:tblPr bandRow="1" firstRow="1">
                <a:noFill/>
                <a:tableStyleId>{DCAA6EEA-8F0A-46F8-BF93-B69558729D2C}</a:tableStyleId>
              </a:tblPr>
              <a:tblGrid>
                <a:gridCol w="2295675"/>
                <a:gridCol w="1530350"/>
                <a:gridCol w="1262000"/>
                <a:gridCol w="2009700"/>
                <a:gridCol w="1403800"/>
              </a:tblGrid>
              <a:tr h="555200">
                <a:tc>
                  <a:txBody>
                    <a:bodyPr/>
                    <a:lstStyle/>
                    <a:p>
                      <a:pPr indent="0" lvl="0" marL="0" marR="0" rtl="0" algn="ctr">
                        <a:lnSpc>
                          <a:spcPct val="100000"/>
                        </a:lnSpc>
                        <a:spcBef>
                          <a:spcPts val="0"/>
                        </a:spcBef>
                        <a:spcAft>
                          <a:spcPts val="0"/>
                        </a:spcAft>
                        <a:buClr>
                          <a:srgbClr val="000000"/>
                        </a:buClr>
                        <a:buSzPts val="1200"/>
                        <a:buFont typeface="Arial"/>
                        <a:buNone/>
                      </a:pPr>
                      <a:r>
                        <a:rPr lang="en" sz="1100" u="none" cap="none" strike="noStrike">
                          <a:latin typeface="Georgia"/>
                          <a:ea typeface="Georgia"/>
                          <a:cs typeface="Georgia"/>
                          <a:sym typeface="Georgia"/>
                        </a:rPr>
                        <a:t>Aggregated </a:t>
                      </a:r>
                      <a:r>
                        <a:rPr lang="en" sz="1100">
                          <a:latin typeface="Georgia"/>
                          <a:ea typeface="Georgia"/>
                          <a:cs typeface="Georgia"/>
                          <a:sym typeface="Georgia"/>
                        </a:rPr>
                        <a:t>Quantities </a:t>
                      </a:r>
                      <a:r>
                        <a:rPr lang="en" sz="1100" u="none" cap="none" strike="noStrike">
                          <a:latin typeface="Georgia"/>
                          <a:ea typeface="Georgia"/>
                          <a:cs typeface="Georgia"/>
                          <a:sym typeface="Georgia"/>
                        </a:rPr>
                        <a:t>by Product and Week</a:t>
                      </a:r>
                      <a:endParaRPr sz="1100" u="none" cap="none" strike="noStrike">
                        <a:solidFill>
                          <a:schemeClr val="lt1"/>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46C97"/>
                    </a:solidFill>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000" u="none" cap="none" strike="noStrike">
                          <a:latin typeface="Georgia"/>
                          <a:ea typeface="Georgia"/>
                          <a:cs typeface="Georgia"/>
                          <a:sym typeface="Georgia"/>
                        </a:rPr>
                        <a:t># of Raw Die Assembled</a:t>
                      </a:r>
                      <a:endParaRPr sz="10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000" u="none" cap="none" strike="noStrike">
                          <a:latin typeface="Georgia"/>
                          <a:ea typeface="Georgia"/>
                          <a:cs typeface="Georgia"/>
                          <a:sym typeface="Georgia"/>
                        </a:rPr>
                        <a:t># of Assembled Die Tested</a:t>
                      </a:r>
                      <a:endParaRPr sz="10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chemeClr val="dk1"/>
                        </a:buClr>
                        <a:buSzPts val="1200"/>
                        <a:buFont typeface="Arial"/>
                        <a:buNone/>
                      </a:pPr>
                      <a:r>
                        <a:rPr lang="en" sz="1000" u="none" cap="none" strike="noStrike">
                          <a:latin typeface="Georgia"/>
                          <a:ea typeface="Georgia"/>
                          <a:cs typeface="Georgia"/>
                          <a:sym typeface="Georgia"/>
                        </a:rPr>
                        <a:t># of Tested Die Assembled into Modules</a:t>
                      </a:r>
                      <a:endParaRPr sz="10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latin typeface="Georgia"/>
                          <a:ea typeface="Georgia"/>
                          <a:cs typeface="Georgia"/>
                          <a:sym typeface="Georgia"/>
                        </a:rPr>
                        <a:t># of Modules Tested</a:t>
                      </a:r>
                      <a:endParaRPr sz="1000" u="none" cap="none" strike="noStrike">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195BC"/>
                    </a:solidFill>
                  </a:tcPr>
                </a:tc>
              </a:tr>
              <a:tr h="841475">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262626"/>
                          </a:solidFill>
                          <a:latin typeface="Georgia"/>
                          <a:ea typeface="Georgia"/>
                          <a:cs typeface="Georgia"/>
                          <a:sym typeface="Georgia"/>
                        </a:rPr>
                        <a:t>Individual Chip Type 1</a:t>
                      </a:r>
                      <a:endParaRPr b="1" sz="12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1200"/>
                        <a:buFont typeface="Arial"/>
                        <a:buNone/>
                      </a:pPr>
                      <a:r>
                        <a:rPr lang="en" sz="1000" u="none" cap="none" strike="noStrike">
                          <a:solidFill>
                            <a:srgbClr val="262626"/>
                          </a:solidFill>
                          <a:latin typeface="Georgia"/>
                          <a:ea typeface="Georgia"/>
                          <a:cs typeface="Georgia"/>
                          <a:sym typeface="Georgia"/>
                        </a:rPr>
                        <a:t>(for finished prod. and modules)</a:t>
                      </a:r>
                      <a:endParaRPr b="1" sz="12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(1) 9600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(3) 3800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(4) 4800</a:t>
                      </a:r>
                      <a:endParaRPr sz="900" u="none" cap="none" strike="noStrike"/>
                    </a:p>
                    <a:p>
                      <a:pPr indent="0" lvl="0" marL="0" marR="0" rtl="0" algn="l">
                        <a:lnSpc>
                          <a:spcPct val="100000"/>
                        </a:lnSpc>
                        <a:spcBef>
                          <a:spcPts val="0"/>
                        </a:spcBef>
                        <a:spcAft>
                          <a:spcPts val="0"/>
                        </a:spcAft>
                        <a:buClr>
                          <a:srgbClr val="000000"/>
                        </a:buClr>
                        <a:buSzPts val="900"/>
                        <a:buFont typeface="Arial"/>
                        <a:buNone/>
                      </a:pPr>
                      <a:r>
                        <a:rPr lang="en" sz="900" u="none" cap="none" strike="noStrike"/>
                        <a:t>(5) </a:t>
                      </a:r>
                      <a:r>
                        <a:rPr lang="en" sz="900"/>
                        <a:t>1545</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4800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4800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4800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4800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(5) </a:t>
                      </a:r>
                      <a:r>
                        <a:rPr lang="en" sz="900"/>
                        <a:t>1545</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494200">
                <a:tc>
                  <a:txBody>
                    <a:bodyPr/>
                    <a:lstStyle/>
                    <a:p>
                      <a:pPr indent="0" lvl="0" marL="0" marR="0" rtl="0" algn="ctr">
                        <a:lnSpc>
                          <a:spcPct val="100000"/>
                        </a:lnSpc>
                        <a:spcBef>
                          <a:spcPts val="0"/>
                        </a:spcBef>
                        <a:spcAft>
                          <a:spcPts val="0"/>
                        </a:spcAft>
                        <a:buClr>
                          <a:schemeClr val="dk1"/>
                        </a:buClr>
                        <a:buSzPts val="1200"/>
                        <a:buFont typeface="Arial"/>
                        <a:buNone/>
                      </a:pPr>
                      <a:r>
                        <a:rPr b="1" lang="en" sz="1200" u="none" cap="none" strike="noStrike">
                          <a:solidFill>
                            <a:srgbClr val="262626"/>
                          </a:solidFill>
                          <a:latin typeface="Georgia"/>
                          <a:ea typeface="Georgia"/>
                          <a:cs typeface="Georgia"/>
                          <a:sym typeface="Georgia"/>
                        </a:rPr>
                        <a:t>Individual Chip Type 2</a:t>
                      </a:r>
                      <a:endParaRPr b="1" sz="12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lang="en" sz="1000" u="none" cap="none" strike="noStrike">
                          <a:solidFill>
                            <a:srgbClr val="262626"/>
                          </a:solidFill>
                          <a:latin typeface="Georgia"/>
                          <a:ea typeface="Georgia"/>
                          <a:cs typeface="Georgia"/>
                          <a:sym typeface="Georgia"/>
                        </a:rPr>
                        <a:t>(for finished prod. and modules)</a:t>
                      </a:r>
                      <a:endParaRPr b="1" sz="12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a:t>
                      </a:r>
                      <a:r>
                        <a:rPr lang="en" sz="900"/>
                        <a:t>360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a:t>
                      </a:r>
                      <a:r>
                        <a:rPr lang="en" sz="900"/>
                        <a:t>4</a:t>
                      </a:r>
                      <a:r>
                        <a:rPr lang="en" sz="900" u="none" cap="none" strike="noStrike"/>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a:t>
                      </a:r>
                      <a:r>
                        <a:rPr lang="en" sz="900"/>
                        <a:t>5</a:t>
                      </a:r>
                      <a:r>
                        <a:rPr lang="en" sz="900" u="none" cap="none" strike="noStrike"/>
                        <a:t>00</a:t>
                      </a:r>
                      <a:endParaRPr sz="900"/>
                    </a:p>
                    <a:p>
                      <a:pPr indent="0" lvl="0" marL="0" rtl="0" algn="l">
                        <a:spcBef>
                          <a:spcPts val="0"/>
                        </a:spcBef>
                        <a:spcAft>
                          <a:spcPts val="0"/>
                        </a:spcAft>
                        <a:buClr>
                          <a:schemeClr val="dk1"/>
                        </a:buClr>
                        <a:buSzPts val="1100"/>
                        <a:buFont typeface="Arial"/>
                        <a:buNone/>
                      </a:pPr>
                      <a:r>
                        <a:rPr lang="en" sz="900"/>
                        <a:t>(4) 200</a:t>
                      </a:r>
                      <a:endParaRPr sz="9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a:t>
                      </a:r>
                      <a:r>
                        <a:rPr lang="en" sz="900"/>
                        <a:t>18</a:t>
                      </a:r>
                      <a:r>
                        <a:rPr lang="en" sz="900" u="none" cap="none" strike="noStrike"/>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1</a:t>
                      </a:r>
                      <a:r>
                        <a:rPr lang="en" sz="900"/>
                        <a:t>22</a:t>
                      </a:r>
                      <a:r>
                        <a:rPr lang="en" sz="900" u="none" cap="none" strike="noStrike"/>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a:t>
                      </a:r>
                      <a:r>
                        <a:rPr lang="en" sz="900"/>
                        <a:t>5</a:t>
                      </a:r>
                      <a:r>
                        <a:rPr lang="en" sz="900" u="none" cap="none" strike="noStrike"/>
                        <a:t>00</a:t>
                      </a:r>
                      <a:endParaRPr sz="900" u="none" cap="none" strike="noStrike"/>
                    </a:p>
                    <a:p>
                      <a:pPr indent="0" lvl="0" marL="0" rtl="0" algn="l">
                        <a:spcBef>
                          <a:spcPts val="0"/>
                        </a:spcBef>
                        <a:spcAft>
                          <a:spcPts val="0"/>
                        </a:spcAft>
                        <a:buClr>
                          <a:schemeClr val="dk1"/>
                        </a:buClr>
                        <a:buSzPts val="1100"/>
                        <a:buFont typeface="Arial"/>
                        <a:buNone/>
                      </a:pPr>
                      <a:r>
                        <a:rPr lang="en" sz="900"/>
                        <a:t>(4) 200</a:t>
                      </a:r>
                      <a:endParaRPr sz="9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739225">
                <a:tc>
                  <a:txBody>
                    <a:bodyPr/>
                    <a:lstStyle/>
                    <a:p>
                      <a:pPr indent="0" lvl="0" marL="0" marR="0" rtl="0" algn="ctr">
                        <a:lnSpc>
                          <a:spcPct val="100000"/>
                        </a:lnSpc>
                        <a:spcBef>
                          <a:spcPts val="0"/>
                        </a:spcBef>
                        <a:spcAft>
                          <a:spcPts val="0"/>
                        </a:spcAft>
                        <a:buClr>
                          <a:schemeClr val="dk1"/>
                        </a:buClr>
                        <a:buSzPts val="1200"/>
                        <a:buFont typeface="Arial"/>
                        <a:buNone/>
                      </a:pPr>
                      <a:r>
                        <a:rPr b="1" lang="en" sz="1200" u="none" cap="none" strike="noStrike">
                          <a:solidFill>
                            <a:srgbClr val="262626"/>
                          </a:solidFill>
                          <a:latin typeface="Georgia"/>
                          <a:ea typeface="Georgia"/>
                          <a:cs typeface="Georgia"/>
                          <a:sym typeface="Georgia"/>
                        </a:rPr>
                        <a:t>Individual Chip Type 3</a:t>
                      </a:r>
                      <a:endParaRPr b="1" sz="1200" u="none" cap="none" strike="noStrike">
                        <a:solidFill>
                          <a:srgbClr val="262626"/>
                        </a:solidFill>
                        <a:latin typeface="Georgia"/>
                        <a:ea typeface="Georgia"/>
                        <a:cs typeface="Georgia"/>
                        <a:sym typeface="Georgia"/>
                      </a:endParaRPr>
                    </a:p>
                    <a:p>
                      <a:pPr indent="0" lvl="0" marL="0" marR="0" rtl="0" algn="ctr">
                        <a:lnSpc>
                          <a:spcPct val="100000"/>
                        </a:lnSpc>
                        <a:spcBef>
                          <a:spcPts val="0"/>
                        </a:spcBef>
                        <a:spcAft>
                          <a:spcPts val="0"/>
                        </a:spcAft>
                        <a:buClr>
                          <a:schemeClr val="dk1"/>
                        </a:buClr>
                        <a:buSzPts val="1200"/>
                        <a:buFont typeface="Arial"/>
                        <a:buNone/>
                      </a:pPr>
                      <a:r>
                        <a:rPr lang="en" sz="1000" u="none" cap="none" strike="noStrike">
                          <a:solidFill>
                            <a:srgbClr val="262626"/>
                          </a:solidFill>
                          <a:latin typeface="Georgia"/>
                          <a:ea typeface="Georgia"/>
                          <a:cs typeface="Georgia"/>
                          <a:sym typeface="Georgia"/>
                        </a:rPr>
                        <a:t>(for finished prod. and modules)</a:t>
                      </a:r>
                      <a:endParaRPr sz="10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11</a:t>
                      </a:r>
                      <a:r>
                        <a:rPr lang="en" sz="900"/>
                        <a:t>16</a:t>
                      </a:r>
                      <a:r>
                        <a:rPr lang="en" sz="900" u="none" cap="none" strike="noStrike"/>
                        <a:t>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50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1</a:t>
                      </a:r>
                      <a:r>
                        <a:rPr lang="en" sz="900"/>
                        <a:t>48</a:t>
                      </a:r>
                      <a:r>
                        <a:rPr lang="en" sz="900" u="none" cap="none" strike="noStrike"/>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(5) </a:t>
                      </a:r>
                      <a:r>
                        <a:rPr lang="en" sz="900"/>
                        <a:t>2</a:t>
                      </a:r>
                      <a:r>
                        <a:rPr lang="en" sz="900" u="none" cap="none" strike="noStrike"/>
                        <a:t>00</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11</a:t>
                      </a:r>
                      <a:r>
                        <a:rPr lang="en" sz="900"/>
                        <a:t>16</a:t>
                      </a:r>
                      <a:r>
                        <a:rPr lang="en" sz="900" u="none" cap="none" strike="noStrike"/>
                        <a:t>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10</a:t>
                      </a:r>
                      <a:r>
                        <a:rPr lang="en" sz="900"/>
                        <a:t>5</a:t>
                      </a:r>
                      <a:r>
                        <a:rPr lang="en" sz="900" u="none" cap="none" strike="noStrike"/>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1</a:t>
                      </a:r>
                      <a:r>
                        <a:rPr lang="en" sz="900"/>
                        <a:t>48</a:t>
                      </a:r>
                      <a:r>
                        <a:rPr lang="en" sz="900" u="none" cap="none" strike="noStrike"/>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(5) </a:t>
                      </a:r>
                      <a:r>
                        <a:rPr lang="en" sz="900"/>
                        <a:t>2</a:t>
                      </a:r>
                      <a:r>
                        <a:rPr lang="en" sz="900" u="none" cap="none" strike="noStrike"/>
                        <a:t>00</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873300">
                <a:tc>
                  <a:txBody>
                    <a:bodyPr/>
                    <a:lstStyle/>
                    <a:p>
                      <a:pPr indent="0" lvl="0" marL="0" marR="0" rtl="0" algn="ctr">
                        <a:lnSpc>
                          <a:spcPct val="100000"/>
                        </a:lnSpc>
                        <a:spcBef>
                          <a:spcPts val="0"/>
                        </a:spcBef>
                        <a:spcAft>
                          <a:spcPts val="0"/>
                        </a:spcAft>
                        <a:buClr>
                          <a:schemeClr val="dk1"/>
                        </a:buClr>
                        <a:buSzPts val="1200"/>
                        <a:buFont typeface="Arial"/>
                        <a:buNone/>
                      </a:pPr>
                      <a:r>
                        <a:rPr b="1" lang="en" sz="1200" u="none" cap="none" strike="noStrike">
                          <a:solidFill>
                            <a:srgbClr val="262626"/>
                          </a:solidFill>
                          <a:latin typeface="Georgia"/>
                          <a:ea typeface="Georgia"/>
                          <a:cs typeface="Georgia"/>
                          <a:sym typeface="Georgia"/>
                        </a:rPr>
                        <a:t>Module Type 1</a:t>
                      </a:r>
                      <a:endParaRPr sz="11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chemeClr val="dk1"/>
                        </a:buClr>
                        <a:buSzPts val="1100"/>
                        <a:buFont typeface="Arial"/>
                        <a:buNone/>
                      </a:pPr>
                      <a:r>
                        <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100"/>
                        <a:buFont typeface="Arial"/>
                        <a:buNone/>
                      </a:pPr>
                      <a:r>
                        <a:t/>
                      </a:r>
                      <a:endParaRPr sz="900" u="none" cap="none" strike="noStrike"/>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240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a:t>
                      </a:r>
                      <a:r>
                        <a:rPr lang="en" sz="900"/>
                        <a:t>600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1</a:t>
                      </a:r>
                      <a:r>
                        <a:rPr lang="en" sz="900"/>
                        <a:t>37</a:t>
                      </a:r>
                      <a:r>
                        <a:rPr lang="en" sz="900" u="none" cap="none" strike="noStrike"/>
                        <a:t>7.5</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a:t>
                      </a:r>
                      <a:r>
                        <a:rPr lang="en" sz="900"/>
                        <a:t>250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(5) </a:t>
                      </a:r>
                      <a:r>
                        <a:rPr lang="en" sz="900"/>
                        <a:t>272.5</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a:t>
                      </a:r>
                      <a:r>
                        <a:rPr lang="en" sz="900"/>
                        <a:t>34</a:t>
                      </a:r>
                      <a:r>
                        <a:rPr lang="en" sz="900" u="none" cap="none" strike="noStrike"/>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a:t>
                      </a:r>
                      <a:r>
                        <a:rPr lang="en" sz="900"/>
                        <a:t> 600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a:t>
                      </a:r>
                      <a:r>
                        <a:rPr lang="en" sz="900"/>
                        <a:t>1377.5</a:t>
                      </a:r>
                      <a:endParaRPr sz="900"/>
                    </a:p>
                    <a:p>
                      <a:pPr indent="0" lvl="0" marL="0" marR="0" rtl="0" algn="l">
                        <a:lnSpc>
                          <a:spcPct val="100000"/>
                        </a:lnSpc>
                        <a:spcBef>
                          <a:spcPts val="0"/>
                        </a:spcBef>
                        <a:spcAft>
                          <a:spcPts val="0"/>
                        </a:spcAft>
                        <a:buClr>
                          <a:schemeClr val="dk1"/>
                        </a:buClr>
                        <a:buSzPts val="1100"/>
                        <a:buFont typeface="Arial"/>
                        <a:buNone/>
                      </a:pPr>
                      <a:r>
                        <a:rPr lang="en" sz="900" u="none" cap="none" strike="noStrike"/>
                        <a:t>(4) </a:t>
                      </a:r>
                      <a:r>
                        <a:rPr lang="en" sz="900"/>
                        <a:t>250</a:t>
                      </a:r>
                      <a:endParaRPr sz="900"/>
                    </a:p>
                    <a:p>
                      <a:pPr indent="0" lvl="0" marL="0" rtl="0" algn="l">
                        <a:spcBef>
                          <a:spcPts val="0"/>
                        </a:spcBef>
                        <a:spcAft>
                          <a:spcPts val="0"/>
                        </a:spcAft>
                        <a:buClr>
                          <a:schemeClr val="dk1"/>
                        </a:buClr>
                        <a:buSzPts val="1100"/>
                        <a:buFont typeface="Arial"/>
                        <a:buNone/>
                      </a:pPr>
                      <a:r>
                        <a:rPr lang="en" sz="900"/>
                        <a:t>(5) 272.5</a:t>
                      </a:r>
                      <a:endParaRPr sz="900"/>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574225">
                <a:tc>
                  <a:txBody>
                    <a:bodyPr/>
                    <a:lstStyle/>
                    <a:p>
                      <a:pPr indent="0" lvl="0" marL="0" marR="0" rtl="0" algn="ctr">
                        <a:lnSpc>
                          <a:spcPct val="100000"/>
                        </a:lnSpc>
                        <a:spcBef>
                          <a:spcPts val="0"/>
                        </a:spcBef>
                        <a:spcAft>
                          <a:spcPts val="0"/>
                        </a:spcAft>
                        <a:buClr>
                          <a:schemeClr val="dk1"/>
                        </a:buClr>
                        <a:buSzPts val="1200"/>
                        <a:buFont typeface="Arial"/>
                        <a:buNone/>
                      </a:pPr>
                      <a:r>
                        <a:rPr b="1" lang="en" sz="1200" u="none" cap="none" strike="noStrike">
                          <a:solidFill>
                            <a:srgbClr val="262626"/>
                          </a:solidFill>
                          <a:latin typeface="Georgia"/>
                          <a:ea typeface="Georgia"/>
                          <a:cs typeface="Georgia"/>
                          <a:sym typeface="Georgia"/>
                        </a:rPr>
                        <a:t>Module Type 2</a:t>
                      </a:r>
                      <a:endParaRPr b="1" sz="1200" u="none" cap="none" strike="noStrike">
                        <a:solidFill>
                          <a:srgbClr val="262626"/>
                        </a:solidFill>
                        <a:latin typeface="Georgia"/>
                        <a:ea typeface="Georgia"/>
                        <a:cs typeface="Georgia"/>
                        <a:sym typeface="Georgia"/>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(1) </a:t>
                      </a:r>
                      <a:r>
                        <a:rPr lang="en" sz="900"/>
                        <a:t>296</a:t>
                      </a:r>
                      <a:r>
                        <a:rPr lang="en" sz="900" u="none" cap="none" strike="noStrike"/>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50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a:t>
                      </a:r>
                      <a:r>
                        <a:rPr lang="en" sz="900"/>
                        <a:t>48</a:t>
                      </a:r>
                      <a:r>
                        <a:rPr lang="en" sz="900" u="none" cap="none" strike="noStrike"/>
                        <a:t>0</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 sz="900" u="none" cap="none" strike="noStrike"/>
                        <a:t>(1) </a:t>
                      </a:r>
                      <a:r>
                        <a:rPr lang="en" sz="900"/>
                        <a:t>1890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(2) </a:t>
                      </a:r>
                      <a:r>
                        <a:rPr lang="en" sz="900"/>
                        <a:t>1220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(3) </a:t>
                      </a:r>
                      <a:r>
                        <a:rPr lang="en" sz="900"/>
                        <a:t>0</a:t>
                      </a:r>
                      <a:endParaRPr sz="900" u="none" cap="none" strike="noStrike"/>
                    </a:p>
                    <a:p>
                      <a:pPr indent="0" lvl="0" marL="0" marR="0" rtl="0" algn="l">
                        <a:lnSpc>
                          <a:spcPct val="100000"/>
                        </a:lnSpc>
                        <a:spcBef>
                          <a:spcPts val="0"/>
                        </a:spcBef>
                        <a:spcAft>
                          <a:spcPts val="0"/>
                        </a:spcAft>
                        <a:buClr>
                          <a:schemeClr val="dk1"/>
                        </a:buClr>
                        <a:buSzPts val="1100"/>
                        <a:buFont typeface="Arial"/>
                        <a:buNone/>
                      </a:pPr>
                      <a:r>
                        <a:rPr lang="en" sz="900" u="none" cap="none" strike="noStrike"/>
                        <a:t>(4) </a:t>
                      </a:r>
                      <a:r>
                        <a:rPr lang="en" sz="900"/>
                        <a:t>480</a:t>
                      </a:r>
                      <a:endParaRPr sz="900" u="none" cap="none" strike="noStrike">
                        <a:solidFill>
                          <a:srgbClr val="262626"/>
                        </a:solidFill>
                      </a:endParaRPr>
                    </a:p>
                  </a:txBody>
                  <a:tcPr marT="34300" marB="34300" marR="68600" marL="686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d1673365b0_0_101"/>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614" name="Google Shape;614;gd1673365b0_0_101"/>
          <p:cNvSpPr txBox="1"/>
          <p:nvPr>
            <p:ph type="ctrTitle"/>
          </p:nvPr>
        </p:nvSpPr>
        <p:spPr>
          <a:xfrm>
            <a:off x="457198" y="1715275"/>
            <a:ext cx="2869800" cy="457200"/>
          </a:xfrm>
          <a:prstGeom prst="rect">
            <a:avLst/>
          </a:prstGeom>
          <a:solidFill>
            <a:srgbClr val="FFFFFF"/>
          </a:solid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3300"/>
              <a:buFont typeface="Georgia"/>
              <a:buNone/>
            </a:pPr>
            <a:r>
              <a:rPr lang="en" sz="3300"/>
              <a:t>Future Work</a:t>
            </a:r>
            <a:endParaRPr sz="3300"/>
          </a:p>
        </p:txBody>
      </p:sp>
      <p:grpSp>
        <p:nvGrpSpPr>
          <p:cNvPr id="615" name="Google Shape;615;gd1673365b0_0_101"/>
          <p:cNvGrpSpPr/>
          <p:nvPr/>
        </p:nvGrpSpPr>
        <p:grpSpPr>
          <a:xfrm>
            <a:off x="457226" y="2737247"/>
            <a:ext cx="325013" cy="46350"/>
            <a:chOff x="609638" y="957263"/>
            <a:chExt cx="433350" cy="61800"/>
          </a:xfrm>
        </p:grpSpPr>
        <p:sp>
          <p:nvSpPr>
            <p:cNvPr id="616" name="Google Shape;616;gd1673365b0_0_101"/>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617" name="Google Shape;617;gd1673365b0_0_101"/>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cxnSp>
        <p:nvCxnSpPr>
          <p:cNvPr id="618" name="Google Shape;618;gd1673365b0_0_101"/>
          <p:cNvCxnSpPr/>
          <p:nvPr/>
        </p:nvCxnSpPr>
        <p:spPr>
          <a:xfrm>
            <a:off x="5581325" y="1937701"/>
            <a:ext cx="3048000" cy="0"/>
          </a:xfrm>
          <a:prstGeom prst="straightConnector1">
            <a:avLst/>
          </a:prstGeom>
          <a:noFill/>
          <a:ln cap="flat" cmpd="sng" w="9525">
            <a:solidFill>
              <a:srgbClr val="D8D8D8"/>
            </a:solidFill>
            <a:prstDash val="solid"/>
            <a:miter lim="800000"/>
            <a:headEnd len="sm" w="sm" type="none"/>
            <a:tailEnd len="sm" w="sm" type="none"/>
          </a:ln>
        </p:spPr>
      </p:cxnSp>
      <p:sp>
        <p:nvSpPr>
          <p:cNvPr id="619" name="Google Shape;619;gd1673365b0_0_101"/>
          <p:cNvSpPr/>
          <p:nvPr/>
        </p:nvSpPr>
        <p:spPr>
          <a:xfrm>
            <a:off x="5495600" y="557600"/>
            <a:ext cx="3133800" cy="313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lang="en">
                <a:solidFill>
                  <a:srgbClr val="262626"/>
                </a:solidFill>
                <a:latin typeface="Quattrocento Sans"/>
                <a:ea typeface="Quattrocento Sans"/>
                <a:cs typeface="Quattrocento Sans"/>
                <a:sym typeface="Quattrocento Sans"/>
              </a:rPr>
              <a:t>Fully a</a:t>
            </a:r>
            <a:r>
              <a:rPr lang="en">
                <a:solidFill>
                  <a:srgbClr val="262626"/>
                </a:solidFill>
                <a:latin typeface="Quattrocento Sans"/>
                <a:ea typeface="Quattrocento Sans"/>
                <a:cs typeface="Quattrocento Sans"/>
                <a:sym typeface="Quattrocento Sans"/>
              </a:rPr>
              <a:t>ccommodating</a:t>
            </a:r>
            <a:r>
              <a:rPr lang="en">
                <a:solidFill>
                  <a:srgbClr val="262626"/>
                </a:solidFill>
                <a:latin typeface="Quattrocento Sans"/>
                <a:ea typeface="Quattrocento Sans"/>
                <a:cs typeface="Quattrocento Sans"/>
                <a:sym typeface="Quattrocento Sans"/>
              </a:rPr>
              <a:t> modules</a:t>
            </a:r>
            <a:endParaRPr b="0" i="0" sz="1100" u="none" cap="none" strike="noStrike">
              <a:solidFill>
                <a:srgbClr val="000000"/>
              </a:solidFill>
              <a:latin typeface="Arial"/>
              <a:ea typeface="Arial"/>
              <a:cs typeface="Arial"/>
              <a:sym typeface="Arial"/>
            </a:endParaRPr>
          </a:p>
        </p:txBody>
      </p:sp>
      <p:sp>
        <p:nvSpPr>
          <p:cNvPr id="620" name="Google Shape;620;gd1673365b0_0_101"/>
          <p:cNvSpPr/>
          <p:nvPr/>
        </p:nvSpPr>
        <p:spPr>
          <a:xfrm>
            <a:off x="5495600" y="827700"/>
            <a:ext cx="3290700" cy="10332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90000"/>
              </a:lnSpc>
              <a:spcBef>
                <a:spcPts val="800"/>
              </a:spcBef>
              <a:spcAft>
                <a:spcPts val="0"/>
              </a:spcAft>
              <a:buClr>
                <a:srgbClr val="262626"/>
              </a:buClr>
              <a:buSzPts val="1400"/>
              <a:buFont typeface="Quattrocento Sans"/>
              <a:buChar char="●"/>
            </a:pPr>
            <a:r>
              <a:rPr lang="en">
                <a:solidFill>
                  <a:srgbClr val="262626"/>
                </a:solidFill>
                <a:latin typeface="Quattrocento Sans"/>
                <a:ea typeface="Quattrocento Sans"/>
                <a:cs typeface="Quattrocento Sans"/>
                <a:sym typeface="Quattrocento Sans"/>
              </a:rPr>
              <a:t>Production planning at a daily level</a:t>
            </a:r>
            <a:endParaRPr>
              <a:solidFill>
                <a:srgbClr val="262626"/>
              </a:solidFill>
              <a:latin typeface="Quattrocento Sans"/>
              <a:ea typeface="Quattrocento Sans"/>
              <a:cs typeface="Quattrocento Sans"/>
              <a:sym typeface="Quattrocento Sans"/>
            </a:endParaRPr>
          </a:p>
          <a:p>
            <a:pPr indent="-317500" lvl="0" marL="457200" marR="0" rtl="0" algn="l">
              <a:lnSpc>
                <a:spcPct val="90000"/>
              </a:lnSpc>
              <a:spcBef>
                <a:spcPts val="0"/>
              </a:spcBef>
              <a:spcAft>
                <a:spcPts val="0"/>
              </a:spcAft>
              <a:buClr>
                <a:srgbClr val="262626"/>
              </a:buClr>
              <a:buSzPts val="1400"/>
              <a:buFont typeface="Quattrocento Sans"/>
              <a:buChar char="●"/>
            </a:pPr>
            <a:r>
              <a:rPr lang="en">
                <a:solidFill>
                  <a:srgbClr val="262626"/>
                </a:solidFill>
                <a:latin typeface="Quattrocento Sans"/>
                <a:ea typeface="Quattrocento Sans"/>
                <a:cs typeface="Quattrocento Sans"/>
                <a:sym typeface="Quattrocento Sans"/>
              </a:rPr>
              <a:t>Require module assembly to begin the week after individual chips complete testing</a:t>
            </a:r>
            <a:endParaRPr>
              <a:solidFill>
                <a:srgbClr val="262626"/>
              </a:solidFill>
              <a:latin typeface="Quattrocento Sans"/>
              <a:ea typeface="Quattrocento Sans"/>
              <a:cs typeface="Quattrocento Sans"/>
              <a:sym typeface="Quattrocento Sans"/>
            </a:endParaRPr>
          </a:p>
        </p:txBody>
      </p:sp>
      <p:grpSp>
        <p:nvGrpSpPr>
          <p:cNvPr id="621" name="Google Shape;621;gd1673365b0_0_101"/>
          <p:cNvGrpSpPr/>
          <p:nvPr/>
        </p:nvGrpSpPr>
        <p:grpSpPr>
          <a:xfrm>
            <a:off x="4925976" y="557602"/>
            <a:ext cx="422225" cy="422225"/>
            <a:chOff x="6627863" y="1485900"/>
            <a:chExt cx="596700" cy="596700"/>
          </a:xfrm>
        </p:grpSpPr>
        <p:sp>
          <p:nvSpPr>
            <p:cNvPr id="622" name="Google Shape;622;gd1673365b0_0_101"/>
            <p:cNvSpPr/>
            <p:nvPr/>
          </p:nvSpPr>
          <p:spPr>
            <a:xfrm>
              <a:off x="6627863" y="1485900"/>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623" name="Google Shape;623;gd1673365b0_0_101"/>
            <p:cNvGrpSpPr/>
            <p:nvPr/>
          </p:nvGrpSpPr>
          <p:grpSpPr>
            <a:xfrm>
              <a:off x="6779711" y="1684775"/>
              <a:ext cx="292779" cy="198768"/>
              <a:chOff x="3416301" y="2947988"/>
              <a:chExt cx="346075" cy="234950"/>
            </a:xfrm>
          </p:grpSpPr>
          <p:sp>
            <p:nvSpPr>
              <p:cNvPr id="624" name="Google Shape;624;gd1673365b0_0_101"/>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625" name="Google Shape;625;gd1673365b0_0_101"/>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626" name="Google Shape;626;gd1673365b0_0_101"/>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grpSp>
        <p:nvGrpSpPr>
          <p:cNvPr id="627" name="Google Shape;627;gd1673365b0_0_101"/>
          <p:cNvGrpSpPr/>
          <p:nvPr/>
        </p:nvGrpSpPr>
        <p:grpSpPr>
          <a:xfrm>
            <a:off x="4925976" y="2081160"/>
            <a:ext cx="422225" cy="422225"/>
            <a:chOff x="6627863" y="3678836"/>
            <a:chExt cx="596700" cy="596700"/>
          </a:xfrm>
        </p:grpSpPr>
        <p:sp>
          <p:nvSpPr>
            <p:cNvPr id="628" name="Google Shape;628;gd1673365b0_0_101"/>
            <p:cNvSpPr/>
            <p:nvPr/>
          </p:nvSpPr>
          <p:spPr>
            <a:xfrm>
              <a:off x="6627863" y="3678836"/>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629" name="Google Shape;629;gd1673365b0_0_101"/>
            <p:cNvGrpSpPr/>
            <p:nvPr/>
          </p:nvGrpSpPr>
          <p:grpSpPr>
            <a:xfrm>
              <a:off x="6779711" y="3877711"/>
              <a:ext cx="292779" cy="198768"/>
              <a:chOff x="3416301" y="2947988"/>
              <a:chExt cx="346075" cy="234950"/>
            </a:xfrm>
          </p:grpSpPr>
          <p:sp>
            <p:nvSpPr>
              <p:cNvPr id="630" name="Google Shape;630;gd1673365b0_0_101"/>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631" name="Google Shape;631;gd1673365b0_0_101"/>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632" name="Google Shape;632;gd1673365b0_0_101"/>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sp>
        <p:nvSpPr>
          <p:cNvPr id="633" name="Google Shape;633;gd1673365b0_0_101"/>
          <p:cNvSpPr/>
          <p:nvPr/>
        </p:nvSpPr>
        <p:spPr>
          <a:xfrm>
            <a:off x="295875" y="557600"/>
            <a:ext cx="705600" cy="42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d1673365b0_0_101"/>
          <p:cNvSpPr/>
          <p:nvPr/>
        </p:nvSpPr>
        <p:spPr>
          <a:xfrm>
            <a:off x="5538425" y="2081150"/>
            <a:ext cx="3133800" cy="457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lang="en">
                <a:solidFill>
                  <a:srgbClr val="262626"/>
                </a:solidFill>
                <a:latin typeface="Quattrocento Sans"/>
                <a:ea typeface="Quattrocento Sans"/>
                <a:cs typeface="Quattrocento Sans"/>
                <a:sym typeface="Quattrocento Sans"/>
              </a:rPr>
              <a:t>Accepting/Rejecting full orders for each customer</a:t>
            </a:r>
            <a:endParaRPr>
              <a:solidFill>
                <a:srgbClr val="262626"/>
              </a:solidFill>
              <a:latin typeface="Quattrocento Sans"/>
              <a:ea typeface="Quattrocento Sans"/>
              <a:cs typeface="Quattrocento Sans"/>
              <a:sym typeface="Quattrocento Sans"/>
            </a:endParaRPr>
          </a:p>
        </p:txBody>
      </p:sp>
      <p:sp>
        <p:nvSpPr>
          <p:cNvPr id="635" name="Google Shape;635;gd1673365b0_0_101"/>
          <p:cNvSpPr txBox="1"/>
          <p:nvPr/>
        </p:nvSpPr>
        <p:spPr>
          <a:xfrm>
            <a:off x="5495600" y="2492900"/>
            <a:ext cx="3290700" cy="21240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800"/>
              </a:spcBef>
              <a:spcAft>
                <a:spcPts val="0"/>
              </a:spcAft>
              <a:buClr>
                <a:srgbClr val="262626"/>
              </a:buClr>
              <a:buSzPts val="1400"/>
              <a:buFont typeface="Quattrocento Sans"/>
              <a:buChar char="●"/>
            </a:pPr>
            <a:r>
              <a:rPr lang="en">
                <a:solidFill>
                  <a:srgbClr val="262626"/>
                </a:solidFill>
                <a:latin typeface="Quattrocento Sans"/>
                <a:ea typeface="Quattrocento Sans"/>
                <a:cs typeface="Quattrocento Sans"/>
                <a:sym typeface="Quattrocento Sans"/>
              </a:rPr>
              <a:t>Demand from a customer tier typically consists of orders from multiple distinct customers</a:t>
            </a:r>
            <a:endParaRPr>
              <a:solidFill>
                <a:srgbClr val="262626"/>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rgbClr val="262626"/>
              </a:buClr>
              <a:buSzPts val="1400"/>
              <a:buFont typeface="Quattrocento Sans"/>
              <a:buChar char="●"/>
            </a:pPr>
            <a:r>
              <a:rPr lang="en">
                <a:solidFill>
                  <a:srgbClr val="262626"/>
                </a:solidFill>
                <a:latin typeface="Quattrocento Sans"/>
                <a:ea typeface="Quattrocento Sans"/>
                <a:cs typeface="Quattrocento Sans"/>
                <a:sym typeface="Quattrocento Sans"/>
              </a:rPr>
              <a:t>Enough flexibility in practice for Micron to make adjustments in accepting/rejecting orders</a:t>
            </a:r>
            <a:endParaRPr>
              <a:solidFill>
                <a:srgbClr val="262626"/>
              </a:solidFill>
              <a:latin typeface="Quattrocento Sans"/>
              <a:ea typeface="Quattrocento Sans"/>
              <a:cs typeface="Quattrocento Sans"/>
              <a:sym typeface="Quattrocento Sans"/>
            </a:endParaRPr>
          </a:p>
          <a:p>
            <a:pPr indent="-317500" lvl="0" marL="457200" rtl="0" algn="l">
              <a:lnSpc>
                <a:spcPct val="90000"/>
              </a:lnSpc>
              <a:spcBef>
                <a:spcPts val="0"/>
              </a:spcBef>
              <a:spcAft>
                <a:spcPts val="0"/>
              </a:spcAft>
              <a:buClr>
                <a:srgbClr val="262626"/>
              </a:buClr>
              <a:buSzPts val="1400"/>
              <a:buFont typeface="Quattrocento Sans"/>
              <a:buChar char="●"/>
            </a:pPr>
            <a:r>
              <a:rPr lang="en">
                <a:solidFill>
                  <a:srgbClr val="262626"/>
                </a:solidFill>
                <a:latin typeface="Quattrocento Sans"/>
                <a:ea typeface="Quattrocento Sans"/>
                <a:cs typeface="Quattrocento Sans"/>
                <a:sym typeface="Quattrocento Sans"/>
              </a:rPr>
              <a:t>Create second optimization model that does some rounding based on additional information on priorities from Micron</a:t>
            </a:r>
            <a:endParaRPr>
              <a:solidFill>
                <a:srgbClr val="262626"/>
              </a:solidFill>
              <a:latin typeface="Quattrocento Sans"/>
              <a:ea typeface="Quattrocento Sans"/>
              <a:cs typeface="Quattrocento Sans"/>
              <a:sym typeface="Quattrocen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gd1673365b0_0_322"/>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641" name="Google Shape;641;gd1673365b0_0_322"/>
          <p:cNvSpPr txBox="1"/>
          <p:nvPr>
            <p:ph type="ctrTitle"/>
          </p:nvPr>
        </p:nvSpPr>
        <p:spPr>
          <a:xfrm>
            <a:off x="457198" y="1715275"/>
            <a:ext cx="2869800" cy="457200"/>
          </a:xfrm>
          <a:prstGeom prst="rect">
            <a:avLst/>
          </a:prstGeom>
          <a:solidFill>
            <a:srgbClr val="FFFFFF"/>
          </a:solid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3300"/>
              <a:buFont typeface="Georgia"/>
              <a:buNone/>
            </a:pPr>
            <a:r>
              <a:rPr lang="en" sz="3300"/>
              <a:t>Future Work</a:t>
            </a:r>
            <a:endParaRPr sz="3300"/>
          </a:p>
        </p:txBody>
      </p:sp>
      <p:grpSp>
        <p:nvGrpSpPr>
          <p:cNvPr id="642" name="Google Shape;642;gd1673365b0_0_322"/>
          <p:cNvGrpSpPr/>
          <p:nvPr/>
        </p:nvGrpSpPr>
        <p:grpSpPr>
          <a:xfrm>
            <a:off x="457226" y="2737247"/>
            <a:ext cx="325013" cy="46350"/>
            <a:chOff x="609638" y="957263"/>
            <a:chExt cx="433350" cy="61800"/>
          </a:xfrm>
        </p:grpSpPr>
        <p:sp>
          <p:nvSpPr>
            <p:cNvPr id="643" name="Google Shape;643;gd1673365b0_0_322"/>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644" name="Google Shape;644;gd1673365b0_0_322"/>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cxnSp>
        <p:nvCxnSpPr>
          <p:cNvPr id="645" name="Google Shape;645;gd1673365b0_0_322"/>
          <p:cNvCxnSpPr/>
          <p:nvPr/>
        </p:nvCxnSpPr>
        <p:spPr>
          <a:xfrm>
            <a:off x="5638725" y="1932802"/>
            <a:ext cx="3048000" cy="0"/>
          </a:xfrm>
          <a:prstGeom prst="straightConnector1">
            <a:avLst/>
          </a:prstGeom>
          <a:noFill/>
          <a:ln cap="flat" cmpd="sng" w="9525">
            <a:solidFill>
              <a:srgbClr val="D8D8D8"/>
            </a:solidFill>
            <a:prstDash val="solid"/>
            <a:miter lim="800000"/>
            <a:headEnd len="sm" w="sm" type="none"/>
            <a:tailEnd len="sm" w="sm" type="none"/>
          </a:ln>
        </p:spPr>
      </p:cxnSp>
      <p:sp>
        <p:nvSpPr>
          <p:cNvPr id="646" name="Google Shape;646;gd1673365b0_0_322"/>
          <p:cNvSpPr/>
          <p:nvPr/>
        </p:nvSpPr>
        <p:spPr>
          <a:xfrm>
            <a:off x="5553000" y="2040475"/>
            <a:ext cx="3393600" cy="508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lang="en">
                <a:solidFill>
                  <a:srgbClr val="262626"/>
                </a:solidFill>
                <a:latin typeface="Quattrocento Sans"/>
                <a:ea typeface="Quattrocento Sans"/>
                <a:cs typeface="Quattrocento Sans"/>
                <a:sym typeface="Quattrocento Sans"/>
              </a:rPr>
              <a:t>Increased usability in an industry setting</a:t>
            </a:r>
            <a:endParaRPr b="0" i="0" sz="1100" u="none" cap="none" strike="noStrike">
              <a:solidFill>
                <a:srgbClr val="000000"/>
              </a:solidFill>
              <a:latin typeface="Arial"/>
              <a:ea typeface="Arial"/>
              <a:cs typeface="Arial"/>
              <a:sym typeface="Arial"/>
            </a:endParaRPr>
          </a:p>
        </p:txBody>
      </p:sp>
      <p:sp>
        <p:nvSpPr>
          <p:cNvPr id="647" name="Google Shape;647;gd1673365b0_0_322"/>
          <p:cNvSpPr/>
          <p:nvPr/>
        </p:nvSpPr>
        <p:spPr>
          <a:xfrm>
            <a:off x="5553000" y="1117334"/>
            <a:ext cx="3133800" cy="672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lang="en">
                <a:solidFill>
                  <a:srgbClr val="262626"/>
                </a:solidFill>
                <a:latin typeface="Quattrocento Sans"/>
                <a:ea typeface="Quattrocento Sans"/>
                <a:cs typeface="Quattrocento Sans"/>
                <a:sym typeface="Quattrocento Sans"/>
              </a:rPr>
              <a:t>Understanding the effect of different production policies, customer prioritization policies, etc.</a:t>
            </a:r>
            <a:endParaRPr b="0" i="0" sz="1100" u="none" cap="none" strike="noStrike">
              <a:solidFill>
                <a:srgbClr val="000000"/>
              </a:solidFill>
              <a:latin typeface="Arial"/>
              <a:ea typeface="Arial"/>
              <a:cs typeface="Arial"/>
              <a:sym typeface="Arial"/>
            </a:endParaRPr>
          </a:p>
        </p:txBody>
      </p:sp>
      <p:grpSp>
        <p:nvGrpSpPr>
          <p:cNvPr id="648" name="Google Shape;648;gd1673365b0_0_322"/>
          <p:cNvGrpSpPr/>
          <p:nvPr/>
        </p:nvGrpSpPr>
        <p:grpSpPr>
          <a:xfrm>
            <a:off x="4983376" y="1996180"/>
            <a:ext cx="422225" cy="422225"/>
            <a:chOff x="6627863" y="4775301"/>
            <a:chExt cx="596700" cy="596700"/>
          </a:xfrm>
        </p:grpSpPr>
        <p:sp>
          <p:nvSpPr>
            <p:cNvPr id="649" name="Google Shape;649;gd1673365b0_0_322"/>
            <p:cNvSpPr/>
            <p:nvPr/>
          </p:nvSpPr>
          <p:spPr>
            <a:xfrm>
              <a:off x="6627863" y="4775301"/>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650" name="Google Shape;650;gd1673365b0_0_322"/>
            <p:cNvGrpSpPr/>
            <p:nvPr/>
          </p:nvGrpSpPr>
          <p:grpSpPr>
            <a:xfrm>
              <a:off x="6779711" y="4974176"/>
              <a:ext cx="292779" cy="198768"/>
              <a:chOff x="3416301" y="2947988"/>
              <a:chExt cx="346075" cy="234950"/>
            </a:xfrm>
          </p:grpSpPr>
          <p:sp>
            <p:nvSpPr>
              <p:cNvPr id="651" name="Google Shape;651;gd1673365b0_0_322"/>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652" name="Google Shape;652;gd1673365b0_0_322"/>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653" name="Google Shape;653;gd1673365b0_0_322"/>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grpSp>
        <p:nvGrpSpPr>
          <p:cNvPr id="654" name="Google Shape;654;gd1673365b0_0_322"/>
          <p:cNvGrpSpPr/>
          <p:nvPr/>
        </p:nvGrpSpPr>
        <p:grpSpPr>
          <a:xfrm>
            <a:off x="4983376" y="1117335"/>
            <a:ext cx="422225" cy="422225"/>
            <a:chOff x="6627863" y="3678836"/>
            <a:chExt cx="596700" cy="596700"/>
          </a:xfrm>
        </p:grpSpPr>
        <p:sp>
          <p:nvSpPr>
            <p:cNvPr id="655" name="Google Shape;655;gd1673365b0_0_322"/>
            <p:cNvSpPr/>
            <p:nvPr/>
          </p:nvSpPr>
          <p:spPr>
            <a:xfrm>
              <a:off x="6627863" y="3678836"/>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656" name="Google Shape;656;gd1673365b0_0_322"/>
            <p:cNvGrpSpPr/>
            <p:nvPr/>
          </p:nvGrpSpPr>
          <p:grpSpPr>
            <a:xfrm>
              <a:off x="6779711" y="3877711"/>
              <a:ext cx="292779" cy="198768"/>
              <a:chOff x="3416301" y="2947988"/>
              <a:chExt cx="346075" cy="234950"/>
            </a:xfrm>
          </p:grpSpPr>
          <p:sp>
            <p:nvSpPr>
              <p:cNvPr id="657" name="Google Shape;657;gd1673365b0_0_322"/>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658" name="Google Shape;658;gd1673365b0_0_322"/>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659" name="Google Shape;659;gd1673365b0_0_322"/>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sp>
        <p:nvSpPr>
          <p:cNvPr id="660" name="Google Shape;660;gd1673365b0_0_322"/>
          <p:cNvSpPr/>
          <p:nvPr/>
        </p:nvSpPr>
        <p:spPr>
          <a:xfrm>
            <a:off x="5553000" y="2418400"/>
            <a:ext cx="3048000" cy="1836300"/>
          </a:xfrm>
          <a:prstGeom prst="rect">
            <a:avLst/>
          </a:prstGeom>
          <a:noFill/>
          <a:ln>
            <a:noFill/>
          </a:ln>
        </p:spPr>
        <p:txBody>
          <a:bodyPr anchorCtr="0" anchor="t" bIns="34275" lIns="68575" spcFirstLastPara="1" rIns="68575" wrap="square" tIns="34275">
            <a:noAutofit/>
          </a:bodyPr>
          <a:lstStyle/>
          <a:p>
            <a:pPr indent="-298450" lvl="0" marL="457200" marR="0" rtl="0" algn="l">
              <a:lnSpc>
                <a:spcPct val="90000"/>
              </a:lnSpc>
              <a:spcBef>
                <a:spcPts val="800"/>
              </a:spcBef>
              <a:spcAft>
                <a:spcPts val="0"/>
              </a:spcAft>
              <a:buSzPts val="1100"/>
              <a:buChar char="●"/>
            </a:pPr>
            <a:r>
              <a:rPr lang="en">
                <a:solidFill>
                  <a:srgbClr val="262626"/>
                </a:solidFill>
                <a:latin typeface="Quattrocento Sans"/>
                <a:ea typeface="Quattrocento Sans"/>
                <a:cs typeface="Quattrocento Sans"/>
                <a:sym typeface="Quattrocento Sans"/>
              </a:rPr>
              <a:t>Improve ease of inputting parameters and viewing model </a:t>
            </a:r>
            <a:r>
              <a:rPr lang="en">
                <a:solidFill>
                  <a:srgbClr val="262626"/>
                </a:solidFill>
                <a:latin typeface="Quattrocento Sans"/>
                <a:ea typeface="Quattrocento Sans"/>
                <a:cs typeface="Quattrocento Sans"/>
                <a:sym typeface="Quattrocento Sans"/>
              </a:rPr>
              <a:t>outputs</a:t>
            </a:r>
            <a:endParaRPr>
              <a:solidFill>
                <a:srgbClr val="262626"/>
              </a:solidFill>
              <a:latin typeface="Quattrocento Sans"/>
              <a:ea typeface="Quattrocento Sans"/>
              <a:cs typeface="Quattrocento Sans"/>
              <a:sym typeface="Quattrocento Sans"/>
            </a:endParaRPr>
          </a:p>
          <a:p>
            <a:pPr indent="-298450" lvl="0" marL="457200" marR="0" rtl="0" algn="l">
              <a:lnSpc>
                <a:spcPct val="90000"/>
              </a:lnSpc>
              <a:spcBef>
                <a:spcPts val="0"/>
              </a:spcBef>
              <a:spcAft>
                <a:spcPts val="0"/>
              </a:spcAft>
              <a:buSzPts val="1100"/>
              <a:buChar char="●"/>
            </a:pPr>
            <a:r>
              <a:rPr lang="en">
                <a:solidFill>
                  <a:srgbClr val="262626"/>
                </a:solidFill>
                <a:latin typeface="Quattrocento Sans"/>
                <a:ea typeface="Quattrocento Sans"/>
                <a:cs typeface="Quattrocento Sans"/>
                <a:sym typeface="Quattrocento Sans"/>
              </a:rPr>
              <a:t>Improve ease of scalability for handling many more customers/products</a:t>
            </a:r>
            <a:endParaRPr>
              <a:solidFill>
                <a:srgbClr val="262626"/>
              </a:solidFill>
              <a:latin typeface="Quattrocento Sans"/>
              <a:ea typeface="Quattrocento Sans"/>
              <a:cs typeface="Quattrocento Sans"/>
              <a:sym typeface="Quattrocento Sans"/>
            </a:endParaRPr>
          </a:p>
          <a:p>
            <a:pPr indent="-298450" lvl="0" marL="457200" marR="0" rtl="0" algn="l">
              <a:lnSpc>
                <a:spcPct val="90000"/>
              </a:lnSpc>
              <a:spcBef>
                <a:spcPts val="0"/>
              </a:spcBef>
              <a:spcAft>
                <a:spcPts val="0"/>
              </a:spcAft>
              <a:buClr>
                <a:srgbClr val="000000"/>
              </a:buClr>
              <a:buSzPts val="1100"/>
              <a:buFont typeface="Arial"/>
              <a:buChar char="●"/>
            </a:pPr>
            <a:r>
              <a:rPr lang="en">
                <a:solidFill>
                  <a:srgbClr val="262626"/>
                </a:solidFill>
                <a:latin typeface="Quattrocento Sans"/>
                <a:ea typeface="Quattrocento Sans"/>
                <a:cs typeface="Quattrocento Sans"/>
                <a:sym typeface="Quattrocento Sans"/>
              </a:rPr>
              <a:t>Connections between AMPL and Excel</a:t>
            </a:r>
            <a:endParaRPr>
              <a:solidFill>
                <a:srgbClr val="262626"/>
              </a:solidFill>
              <a:latin typeface="Quattrocento Sans"/>
              <a:ea typeface="Quattrocento Sans"/>
              <a:cs typeface="Quattrocento Sans"/>
              <a:sym typeface="Quattrocento Sans"/>
            </a:endParaRPr>
          </a:p>
        </p:txBody>
      </p:sp>
      <p:sp>
        <p:nvSpPr>
          <p:cNvPr id="661" name="Google Shape;661;gd1673365b0_0_322"/>
          <p:cNvSpPr/>
          <p:nvPr/>
        </p:nvSpPr>
        <p:spPr>
          <a:xfrm>
            <a:off x="295875" y="557600"/>
            <a:ext cx="705600" cy="42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cxnSp>
        <p:nvCxnSpPr>
          <p:cNvPr id="257" name="Google Shape;257;gd595688244_0_620"/>
          <p:cNvCxnSpPr/>
          <p:nvPr/>
        </p:nvCxnSpPr>
        <p:spPr>
          <a:xfrm>
            <a:off x="0" y="2465143"/>
            <a:ext cx="9144000" cy="0"/>
          </a:xfrm>
          <a:prstGeom prst="straightConnector1">
            <a:avLst/>
          </a:prstGeom>
          <a:noFill/>
          <a:ln cap="flat" cmpd="sng" w="19050">
            <a:solidFill>
              <a:srgbClr val="D8D8D8"/>
            </a:solidFill>
            <a:prstDash val="solid"/>
            <a:miter lim="800000"/>
            <a:headEnd len="sm" w="sm" type="none"/>
            <a:tailEnd len="sm" w="sm" type="none"/>
          </a:ln>
        </p:spPr>
      </p:cxnSp>
      <p:sp>
        <p:nvSpPr>
          <p:cNvPr id="258" name="Google Shape;258;gd595688244_0_620"/>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259" name="Google Shape;259;gd595688244_0_620"/>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2100"/>
              <a:buFont typeface="Georgia"/>
              <a:buNone/>
            </a:pPr>
            <a:r>
              <a:rPr lang="en"/>
              <a:t>Backend Assembly &amp; Testing</a:t>
            </a:r>
            <a:endParaRPr/>
          </a:p>
        </p:txBody>
      </p:sp>
      <p:sp>
        <p:nvSpPr>
          <p:cNvPr id="260" name="Google Shape;260;gd595688244_0_620"/>
          <p:cNvSpPr/>
          <p:nvPr/>
        </p:nvSpPr>
        <p:spPr>
          <a:xfrm>
            <a:off x="655231" y="2152069"/>
            <a:ext cx="576900" cy="576900"/>
          </a:xfrm>
          <a:prstGeom prst="ellipse">
            <a:avLst/>
          </a:prstGeom>
          <a:solidFill>
            <a:srgbClr val="9AD2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261" name="Google Shape;261;gd595688244_0_620"/>
          <p:cNvSpPr/>
          <p:nvPr/>
        </p:nvSpPr>
        <p:spPr>
          <a:xfrm>
            <a:off x="3054725" y="2152069"/>
            <a:ext cx="576900" cy="576900"/>
          </a:xfrm>
          <a:prstGeom prst="ellipse">
            <a:avLst/>
          </a:prstGeom>
          <a:solidFill>
            <a:srgbClr val="9AD2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262" name="Google Shape;262;gd595688244_0_620"/>
          <p:cNvSpPr/>
          <p:nvPr/>
        </p:nvSpPr>
        <p:spPr>
          <a:xfrm>
            <a:off x="7911827" y="2152069"/>
            <a:ext cx="576900" cy="576900"/>
          </a:xfrm>
          <a:prstGeom prst="ellipse">
            <a:avLst/>
          </a:prstGeom>
          <a:solidFill>
            <a:srgbClr val="9AD2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263" name="Google Shape;263;gd595688244_0_620"/>
          <p:cNvSpPr txBox="1"/>
          <p:nvPr/>
        </p:nvSpPr>
        <p:spPr>
          <a:xfrm>
            <a:off x="-43775" y="1561463"/>
            <a:ext cx="19749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en" sz="1300" u="none" cap="none" strike="noStrike">
                <a:solidFill>
                  <a:srgbClr val="262626"/>
                </a:solidFill>
                <a:latin typeface="Georgia"/>
                <a:ea typeface="Georgia"/>
                <a:cs typeface="Georgia"/>
                <a:sym typeface="Georgia"/>
              </a:rPr>
              <a:t>Incoming Raw Die from</a:t>
            </a:r>
            <a:r>
              <a:rPr b="1" lang="en" sz="1300">
                <a:solidFill>
                  <a:srgbClr val="262626"/>
                </a:solidFill>
                <a:latin typeface="Georgia"/>
                <a:ea typeface="Georgia"/>
                <a:cs typeface="Georgia"/>
                <a:sym typeface="Georgia"/>
              </a:rPr>
              <a:t> Wafer Fabs</a:t>
            </a:r>
            <a:endParaRPr b="0" i="0" sz="900" u="none" cap="none" strike="noStrike">
              <a:solidFill>
                <a:srgbClr val="000000"/>
              </a:solidFill>
              <a:latin typeface="Arial"/>
              <a:ea typeface="Arial"/>
              <a:cs typeface="Arial"/>
              <a:sym typeface="Arial"/>
            </a:endParaRPr>
          </a:p>
        </p:txBody>
      </p:sp>
      <p:sp>
        <p:nvSpPr>
          <p:cNvPr id="264" name="Google Shape;264;gd595688244_0_620"/>
          <p:cNvSpPr txBox="1"/>
          <p:nvPr/>
        </p:nvSpPr>
        <p:spPr>
          <a:xfrm>
            <a:off x="2601625" y="2918400"/>
            <a:ext cx="14985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en" sz="1300" u="none" cap="none" strike="noStrike">
                <a:solidFill>
                  <a:srgbClr val="262626"/>
                </a:solidFill>
                <a:latin typeface="Georgia"/>
                <a:ea typeface="Georgia"/>
                <a:cs typeface="Georgia"/>
                <a:sym typeface="Georgia"/>
              </a:rPr>
              <a:t>Assembling Chips </a:t>
            </a:r>
            <a:endParaRPr b="0" i="0" sz="900" u="none" cap="none" strike="noStrike">
              <a:solidFill>
                <a:srgbClr val="000000"/>
              </a:solidFill>
              <a:latin typeface="Arial"/>
              <a:ea typeface="Arial"/>
              <a:cs typeface="Arial"/>
              <a:sym typeface="Arial"/>
            </a:endParaRPr>
          </a:p>
        </p:txBody>
      </p:sp>
      <p:sp>
        <p:nvSpPr>
          <p:cNvPr id="265" name="Google Shape;265;gd595688244_0_620"/>
          <p:cNvSpPr txBox="1"/>
          <p:nvPr/>
        </p:nvSpPr>
        <p:spPr>
          <a:xfrm>
            <a:off x="5231725" y="1561475"/>
            <a:ext cx="10527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en" sz="1300" u="none" cap="none" strike="noStrike">
                <a:solidFill>
                  <a:srgbClr val="262626"/>
                </a:solidFill>
                <a:latin typeface="Georgia"/>
                <a:ea typeface="Georgia"/>
                <a:cs typeface="Georgia"/>
                <a:sym typeface="Georgia"/>
              </a:rPr>
              <a:t>Testing Chips</a:t>
            </a:r>
            <a:endParaRPr b="0" i="0" sz="900" u="none" cap="none" strike="noStrike">
              <a:solidFill>
                <a:srgbClr val="000000"/>
              </a:solidFill>
              <a:latin typeface="Arial"/>
              <a:ea typeface="Arial"/>
              <a:cs typeface="Arial"/>
              <a:sym typeface="Arial"/>
            </a:endParaRPr>
          </a:p>
        </p:txBody>
      </p:sp>
      <p:sp>
        <p:nvSpPr>
          <p:cNvPr id="266" name="Google Shape;266;gd595688244_0_620"/>
          <p:cNvSpPr txBox="1"/>
          <p:nvPr/>
        </p:nvSpPr>
        <p:spPr>
          <a:xfrm>
            <a:off x="7037400" y="2918400"/>
            <a:ext cx="2208300" cy="400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500"/>
              <a:buFont typeface="Arial"/>
              <a:buNone/>
            </a:pPr>
            <a:r>
              <a:rPr b="1" i="0" lang="en" sz="1300" u="none" cap="none" strike="noStrike">
                <a:solidFill>
                  <a:srgbClr val="262626"/>
                </a:solidFill>
                <a:latin typeface="Georgia"/>
                <a:ea typeface="Georgia"/>
                <a:cs typeface="Georgia"/>
                <a:sym typeface="Georgia"/>
              </a:rPr>
              <a:t>Allocation/Shipping Decisions</a:t>
            </a:r>
            <a:endParaRPr b="0" i="0" sz="900" u="none" cap="none" strike="noStrike">
              <a:solidFill>
                <a:srgbClr val="000000"/>
              </a:solidFill>
              <a:latin typeface="Arial"/>
              <a:ea typeface="Arial"/>
              <a:cs typeface="Arial"/>
              <a:sym typeface="Arial"/>
            </a:endParaRPr>
          </a:p>
        </p:txBody>
      </p:sp>
      <p:sp>
        <p:nvSpPr>
          <p:cNvPr id="267" name="Google Shape;267;gd595688244_0_620"/>
          <p:cNvSpPr/>
          <p:nvPr/>
        </p:nvSpPr>
        <p:spPr>
          <a:xfrm>
            <a:off x="5469620" y="2176694"/>
            <a:ext cx="576900" cy="576900"/>
          </a:xfrm>
          <a:prstGeom prst="ellipse">
            <a:avLst/>
          </a:prstGeom>
          <a:solidFill>
            <a:srgbClr val="9AD2D8"/>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268" name="Google Shape;268;gd595688244_0_620"/>
          <p:cNvCxnSpPr/>
          <p:nvPr/>
        </p:nvCxnSpPr>
        <p:spPr>
          <a:xfrm>
            <a:off x="1931131" y="3971925"/>
            <a:ext cx="270600" cy="0"/>
          </a:xfrm>
          <a:prstGeom prst="straightConnector1">
            <a:avLst/>
          </a:prstGeom>
          <a:noFill/>
          <a:ln cap="rnd" cmpd="sng" w="15875">
            <a:solidFill>
              <a:srgbClr val="0195BC"/>
            </a:solidFill>
            <a:prstDash val="solid"/>
            <a:miter lim="800000"/>
            <a:headEnd len="sm" w="sm" type="none"/>
            <a:tailEnd len="sm" w="sm" type="none"/>
          </a:ln>
        </p:spPr>
      </p:cxnSp>
      <p:cxnSp>
        <p:nvCxnSpPr>
          <p:cNvPr id="269" name="Google Shape;269;gd595688244_0_620"/>
          <p:cNvCxnSpPr/>
          <p:nvPr/>
        </p:nvCxnSpPr>
        <p:spPr>
          <a:xfrm>
            <a:off x="7037407" y="3971925"/>
            <a:ext cx="270600" cy="0"/>
          </a:xfrm>
          <a:prstGeom prst="straightConnector1">
            <a:avLst/>
          </a:prstGeom>
          <a:noFill/>
          <a:ln cap="rnd" cmpd="sng" w="15875">
            <a:solidFill>
              <a:srgbClr val="0195BC"/>
            </a:solidFill>
            <a:prstDash val="solid"/>
            <a:miter lim="800000"/>
            <a:headEnd len="sm" w="sm" type="none"/>
            <a:tailEnd len="sm" w="sm" type="none"/>
          </a:ln>
        </p:spPr>
      </p:cxnSp>
      <p:cxnSp>
        <p:nvCxnSpPr>
          <p:cNvPr id="270" name="Google Shape;270;gd595688244_0_620"/>
          <p:cNvCxnSpPr/>
          <p:nvPr/>
        </p:nvCxnSpPr>
        <p:spPr>
          <a:xfrm>
            <a:off x="4436693" y="3971925"/>
            <a:ext cx="270600" cy="0"/>
          </a:xfrm>
          <a:prstGeom prst="straightConnector1">
            <a:avLst/>
          </a:prstGeom>
          <a:noFill/>
          <a:ln cap="rnd" cmpd="sng" w="15875">
            <a:solidFill>
              <a:srgbClr val="0195BC"/>
            </a:solidFill>
            <a:prstDash val="solid"/>
            <a:miter lim="800000"/>
            <a:headEnd len="sm" w="sm" type="none"/>
            <a:tailEnd len="sm" w="sm" type="none"/>
          </a:ln>
        </p:spPr>
      </p:cxnSp>
      <p:pic>
        <p:nvPicPr>
          <p:cNvPr id="271" name="Google Shape;271;gd595688244_0_620"/>
          <p:cNvPicPr preferRelativeResize="0"/>
          <p:nvPr/>
        </p:nvPicPr>
        <p:blipFill rotWithShape="1">
          <a:blip r:embed="rId3">
            <a:alphaModFix/>
          </a:blip>
          <a:srcRect b="12095" l="0" r="0" t="0"/>
          <a:stretch/>
        </p:blipFill>
        <p:spPr>
          <a:xfrm>
            <a:off x="5454225" y="2152076"/>
            <a:ext cx="607688" cy="576900"/>
          </a:xfrm>
          <a:prstGeom prst="rect">
            <a:avLst/>
          </a:prstGeom>
          <a:noFill/>
          <a:ln>
            <a:noFill/>
          </a:ln>
        </p:spPr>
      </p:pic>
      <p:pic>
        <p:nvPicPr>
          <p:cNvPr id="272" name="Google Shape;272;gd595688244_0_620"/>
          <p:cNvPicPr preferRelativeResize="0"/>
          <p:nvPr/>
        </p:nvPicPr>
        <p:blipFill rotWithShape="1">
          <a:blip r:embed="rId3">
            <a:alphaModFix/>
          </a:blip>
          <a:srcRect b="12095" l="0" r="0" t="0"/>
          <a:stretch/>
        </p:blipFill>
        <p:spPr>
          <a:xfrm>
            <a:off x="3000225" y="2152076"/>
            <a:ext cx="607688" cy="576900"/>
          </a:xfrm>
          <a:prstGeom prst="rect">
            <a:avLst/>
          </a:prstGeom>
          <a:noFill/>
          <a:ln>
            <a:noFill/>
          </a:ln>
        </p:spPr>
      </p:pic>
      <p:pic>
        <p:nvPicPr>
          <p:cNvPr id="273" name="Google Shape;273;gd595688244_0_620"/>
          <p:cNvPicPr preferRelativeResize="0"/>
          <p:nvPr/>
        </p:nvPicPr>
        <p:blipFill rotWithShape="1">
          <a:blip r:embed="rId4">
            <a:alphaModFix/>
          </a:blip>
          <a:srcRect b="0" l="0" r="0" t="0"/>
          <a:stretch/>
        </p:blipFill>
        <p:spPr>
          <a:xfrm>
            <a:off x="639825" y="2152075"/>
            <a:ext cx="607701" cy="607701"/>
          </a:xfrm>
          <a:prstGeom prst="rect">
            <a:avLst/>
          </a:prstGeom>
          <a:noFill/>
          <a:ln>
            <a:noFill/>
          </a:ln>
        </p:spPr>
      </p:pic>
      <p:pic>
        <p:nvPicPr>
          <p:cNvPr id="274" name="Google Shape;274;gd595688244_0_620"/>
          <p:cNvPicPr preferRelativeResize="0"/>
          <p:nvPr/>
        </p:nvPicPr>
        <p:blipFill rotWithShape="1">
          <a:blip r:embed="rId5">
            <a:alphaModFix/>
          </a:blip>
          <a:srcRect b="0" l="0" r="0" t="0"/>
          <a:stretch/>
        </p:blipFill>
        <p:spPr>
          <a:xfrm>
            <a:off x="7854355" y="2094658"/>
            <a:ext cx="691733" cy="691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d595688244_0_356"/>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280" name="Google Shape;280;gd595688244_0_356"/>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2100"/>
              <a:buFont typeface="Georgia"/>
              <a:buNone/>
            </a:pPr>
            <a:r>
              <a:rPr lang="en"/>
              <a:t>Additional Considerations - Customer Tiers</a:t>
            </a:r>
            <a:endParaRPr/>
          </a:p>
        </p:txBody>
      </p:sp>
      <p:cxnSp>
        <p:nvCxnSpPr>
          <p:cNvPr id="281" name="Google Shape;281;gd595688244_0_356"/>
          <p:cNvCxnSpPr/>
          <p:nvPr/>
        </p:nvCxnSpPr>
        <p:spPr>
          <a:xfrm>
            <a:off x="4572000" y="1892189"/>
            <a:ext cx="0" cy="0"/>
          </a:xfrm>
          <a:prstGeom prst="straightConnector1">
            <a:avLst/>
          </a:prstGeom>
          <a:noFill/>
          <a:ln cap="flat" cmpd="sng" w="15875">
            <a:solidFill>
              <a:srgbClr val="231F20"/>
            </a:solidFill>
            <a:prstDash val="solid"/>
            <a:miter lim="800000"/>
            <a:headEnd len="sm" w="sm" type="none"/>
            <a:tailEnd len="sm" w="sm" type="none"/>
          </a:ln>
        </p:spPr>
      </p:cxnSp>
      <p:grpSp>
        <p:nvGrpSpPr>
          <p:cNvPr id="282" name="Google Shape;282;gd595688244_0_356"/>
          <p:cNvGrpSpPr/>
          <p:nvPr/>
        </p:nvGrpSpPr>
        <p:grpSpPr>
          <a:xfrm>
            <a:off x="2574552" y="655656"/>
            <a:ext cx="3984843" cy="3979278"/>
            <a:chOff x="3267999" y="809083"/>
            <a:chExt cx="5641056" cy="5633180"/>
          </a:xfrm>
        </p:grpSpPr>
        <p:sp>
          <p:nvSpPr>
            <p:cNvPr id="283" name="Google Shape;283;gd595688244_0_356"/>
            <p:cNvSpPr/>
            <p:nvPr/>
          </p:nvSpPr>
          <p:spPr>
            <a:xfrm rot="-2700000">
              <a:off x="4112160" y="1181940"/>
              <a:ext cx="2466836" cy="3409444"/>
            </a:xfrm>
            <a:custGeom>
              <a:rect b="b" l="l" r="r" t="t"/>
              <a:pathLst>
                <a:path extrusionOk="0" h="646" w="467">
                  <a:moveTo>
                    <a:pt x="233" y="0"/>
                  </a:moveTo>
                  <a:cubicBezTo>
                    <a:pt x="105" y="0"/>
                    <a:pt x="0" y="104"/>
                    <a:pt x="0" y="232"/>
                  </a:cubicBezTo>
                  <a:cubicBezTo>
                    <a:pt x="0" y="255"/>
                    <a:pt x="3" y="278"/>
                    <a:pt x="10" y="299"/>
                  </a:cubicBezTo>
                  <a:cubicBezTo>
                    <a:pt x="21" y="338"/>
                    <a:pt x="43" y="373"/>
                    <a:pt x="73" y="400"/>
                  </a:cubicBezTo>
                  <a:cubicBezTo>
                    <a:pt x="73" y="401"/>
                    <a:pt x="73" y="401"/>
                    <a:pt x="73" y="401"/>
                  </a:cubicBezTo>
                  <a:cubicBezTo>
                    <a:pt x="102" y="432"/>
                    <a:pt x="119" y="476"/>
                    <a:pt x="119" y="522"/>
                  </a:cubicBezTo>
                  <a:cubicBezTo>
                    <a:pt x="119" y="565"/>
                    <a:pt x="105" y="605"/>
                    <a:pt x="79" y="636"/>
                  </a:cubicBezTo>
                  <a:cubicBezTo>
                    <a:pt x="84" y="646"/>
                    <a:pt x="84" y="646"/>
                    <a:pt x="84" y="646"/>
                  </a:cubicBezTo>
                  <a:cubicBezTo>
                    <a:pt x="110" y="624"/>
                    <a:pt x="136" y="596"/>
                    <a:pt x="169" y="586"/>
                  </a:cubicBezTo>
                  <a:cubicBezTo>
                    <a:pt x="175" y="566"/>
                    <a:pt x="178" y="544"/>
                    <a:pt x="178" y="522"/>
                  </a:cubicBezTo>
                  <a:cubicBezTo>
                    <a:pt x="178" y="499"/>
                    <a:pt x="175" y="477"/>
                    <a:pt x="169" y="456"/>
                  </a:cubicBezTo>
                  <a:cubicBezTo>
                    <a:pt x="156" y="413"/>
                    <a:pt x="131" y="370"/>
                    <a:pt x="98" y="342"/>
                  </a:cubicBezTo>
                  <a:cubicBezTo>
                    <a:pt x="74" y="312"/>
                    <a:pt x="59" y="274"/>
                    <a:pt x="59" y="232"/>
                  </a:cubicBezTo>
                  <a:cubicBezTo>
                    <a:pt x="59" y="136"/>
                    <a:pt x="137" y="59"/>
                    <a:pt x="233" y="59"/>
                  </a:cubicBezTo>
                  <a:cubicBezTo>
                    <a:pt x="330" y="59"/>
                    <a:pt x="408" y="136"/>
                    <a:pt x="408" y="232"/>
                  </a:cubicBezTo>
                  <a:cubicBezTo>
                    <a:pt x="408" y="278"/>
                    <a:pt x="390" y="320"/>
                    <a:pt x="361" y="351"/>
                  </a:cubicBezTo>
                  <a:cubicBezTo>
                    <a:pt x="361" y="351"/>
                    <a:pt x="422" y="309"/>
                    <a:pt x="457" y="299"/>
                  </a:cubicBezTo>
                  <a:cubicBezTo>
                    <a:pt x="463" y="278"/>
                    <a:pt x="467" y="255"/>
                    <a:pt x="467" y="232"/>
                  </a:cubicBezTo>
                  <a:cubicBezTo>
                    <a:pt x="467" y="104"/>
                    <a:pt x="362" y="0"/>
                    <a:pt x="233" y="0"/>
                  </a:cubicBezTo>
                  <a:close/>
                </a:path>
              </a:pathLst>
            </a:custGeom>
            <a:solidFill>
              <a:srgbClr val="246C9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84" name="Google Shape;284;gd595688244_0_356"/>
            <p:cNvSpPr/>
            <p:nvPr/>
          </p:nvSpPr>
          <p:spPr>
            <a:xfrm rot="-2700000">
              <a:off x="5603572" y="2692294"/>
              <a:ext cx="2466836" cy="3371565"/>
            </a:xfrm>
            <a:custGeom>
              <a:rect b="b" l="l" r="r" t="t"/>
              <a:pathLst>
                <a:path extrusionOk="0" h="639" w="467">
                  <a:moveTo>
                    <a:pt x="458" y="343"/>
                  </a:moveTo>
                  <a:cubicBezTo>
                    <a:pt x="455" y="342"/>
                    <a:pt x="452" y="341"/>
                    <a:pt x="448" y="340"/>
                  </a:cubicBezTo>
                  <a:cubicBezTo>
                    <a:pt x="452" y="341"/>
                    <a:pt x="455" y="342"/>
                    <a:pt x="458" y="343"/>
                  </a:cubicBezTo>
                  <a:cubicBezTo>
                    <a:pt x="447" y="305"/>
                    <a:pt x="426" y="271"/>
                    <a:pt x="399" y="243"/>
                  </a:cubicBezTo>
                  <a:cubicBezTo>
                    <a:pt x="399" y="243"/>
                    <a:pt x="399" y="243"/>
                    <a:pt x="399" y="243"/>
                  </a:cubicBezTo>
                  <a:cubicBezTo>
                    <a:pt x="367" y="212"/>
                    <a:pt x="348" y="168"/>
                    <a:pt x="348" y="119"/>
                  </a:cubicBezTo>
                  <a:cubicBezTo>
                    <a:pt x="348" y="74"/>
                    <a:pt x="365" y="33"/>
                    <a:pt x="394" y="2"/>
                  </a:cubicBezTo>
                  <a:cubicBezTo>
                    <a:pt x="391" y="0"/>
                    <a:pt x="391" y="0"/>
                    <a:pt x="391" y="0"/>
                  </a:cubicBezTo>
                  <a:cubicBezTo>
                    <a:pt x="365" y="24"/>
                    <a:pt x="333" y="42"/>
                    <a:pt x="299" y="52"/>
                  </a:cubicBezTo>
                  <a:cubicBezTo>
                    <a:pt x="292" y="74"/>
                    <a:pt x="289" y="96"/>
                    <a:pt x="289" y="119"/>
                  </a:cubicBezTo>
                  <a:cubicBezTo>
                    <a:pt x="289" y="141"/>
                    <a:pt x="292" y="163"/>
                    <a:pt x="298" y="183"/>
                  </a:cubicBezTo>
                  <a:cubicBezTo>
                    <a:pt x="307" y="216"/>
                    <a:pt x="324" y="246"/>
                    <a:pt x="346" y="271"/>
                  </a:cubicBezTo>
                  <a:cubicBezTo>
                    <a:pt x="346" y="271"/>
                    <a:pt x="346" y="271"/>
                    <a:pt x="346" y="271"/>
                  </a:cubicBezTo>
                  <a:cubicBezTo>
                    <a:pt x="346" y="271"/>
                    <a:pt x="346" y="271"/>
                    <a:pt x="346" y="272"/>
                  </a:cubicBezTo>
                  <a:cubicBezTo>
                    <a:pt x="353" y="279"/>
                    <a:pt x="360" y="287"/>
                    <a:pt x="368" y="294"/>
                  </a:cubicBezTo>
                  <a:cubicBezTo>
                    <a:pt x="393" y="324"/>
                    <a:pt x="408" y="364"/>
                    <a:pt x="408" y="407"/>
                  </a:cubicBezTo>
                  <a:cubicBezTo>
                    <a:pt x="408" y="503"/>
                    <a:pt x="330" y="580"/>
                    <a:pt x="233" y="580"/>
                  </a:cubicBezTo>
                  <a:cubicBezTo>
                    <a:pt x="137" y="580"/>
                    <a:pt x="59" y="503"/>
                    <a:pt x="59" y="407"/>
                  </a:cubicBezTo>
                  <a:cubicBezTo>
                    <a:pt x="59" y="359"/>
                    <a:pt x="78" y="315"/>
                    <a:pt x="110" y="284"/>
                  </a:cubicBezTo>
                  <a:cubicBezTo>
                    <a:pt x="109" y="282"/>
                    <a:pt x="109" y="282"/>
                    <a:pt x="109" y="282"/>
                  </a:cubicBezTo>
                  <a:cubicBezTo>
                    <a:pt x="82" y="310"/>
                    <a:pt x="47" y="331"/>
                    <a:pt x="9" y="342"/>
                  </a:cubicBezTo>
                  <a:cubicBezTo>
                    <a:pt x="3" y="363"/>
                    <a:pt x="0" y="384"/>
                    <a:pt x="0" y="407"/>
                  </a:cubicBezTo>
                  <a:cubicBezTo>
                    <a:pt x="0" y="535"/>
                    <a:pt x="105" y="639"/>
                    <a:pt x="233" y="639"/>
                  </a:cubicBezTo>
                  <a:cubicBezTo>
                    <a:pt x="362" y="639"/>
                    <a:pt x="467" y="535"/>
                    <a:pt x="467" y="407"/>
                  </a:cubicBezTo>
                  <a:cubicBezTo>
                    <a:pt x="467" y="385"/>
                    <a:pt x="464" y="363"/>
                    <a:pt x="458" y="343"/>
                  </a:cubicBezTo>
                  <a:close/>
                </a:path>
              </a:pathLst>
            </a:custGeom>
            <a:solidFill>
              <a:srgbClr val="26B2C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85" name="Google Shape;285;gd595688244_0_356"/>
            <p:cNvSpPr/>
            <p:nvPr/>
          </p:nvSpPr>
          <p:spPr>
            <a:xfrm rot="-2700000">
              <a:off x="5169521" y="1642599"/>
              <a:ext cx="3364879" cy="2453465"/>
            </a:xfrm>
            <a:custGeom>
              <a:rect b="b" l="l" r="r" t="t"/>
              <a:pathLst>
                <a:path extrusionOk="0" h="465" w="637">
                  <a:moveTo>
                    <a:pt x="403" y="0"/>
                  </a:moveTo>
                  <a:cubicBezTo>
                    <a:pt x="381" y="0"/>
                    <a:pt x="359" y="3"/>
                    <a:pt x="338" y="9"/>
                  </a:cubicBezTo>
                  <a:cubicBezTo>
                    <a:pt x="303" y="19"/>
                    <a:pt x="242" y="61"/>
                    <a:pt x="242" y="61"/>
                  </a:cubicBezTo>
                  <a:cubicBezTo>
                    <a:pt x="210" y="95"/>
                    <a:pt x="165" y="116"/>
                    <a:pt x="114" y="116"/>
                  </a:cubicBezTo>
                  <a:cubicBezTo>
                    <a:pt x="71" y="116"/>
                    <a:pt x="31" y="100"/>
                    <a:pt x="0" y="74"/>
                  </a:cubicBezTo>
                  <a:cubicBezTo>
                    <a:pt x="23" y="100"/>
                    <a:pt x="40" y="133"/>
                    <a:pt x="50" y="166"/>
                  </a:cubicBezTo>
                  <a:cubicBezTo>
                    <a:pt x="70" y="171"/>
                    <a:pt x="92" y="175"/>
                    <a:pt x="114" y="175"/>
                  </a:cubicBezTo>
                  <a:cubicBezTo>
                    <a:pt x="137" y="175"/>
                    <a:pt x="159" y="171"/>
                    <a:pt x="180" y="165"/>
                  </a:cubicBezTo>
                  <a:cubicBezTo>
                    <a:pt x="214" y="155"/>
                    <a:pt x="248" y="139"/>
                    <a:pt x="274" y="116"/>
                  </a:cubicBezTo>
                  <a:cubicBezTo>
                    <a:pt x="278" y="112"/>
                    <a:pt x="282" y="108"/>
                    <a:pt x="285" y="105"/>
                  </a:cubicBezTo>
                  <a:cubicBezTo>
                    <a:pt x="316" y="76"/>
                    <a:pt x="358" y="59"/>
                    <a:pt x="403" y="59"/>
                  </a:cubicBezTo>
                  <a:cubicBezTo>
                    <a:pt x="500" y="59"/>
                    <a:pt x="578" y="136"/>
                    <a:pt x="578" y="232"/>
                  </a:cubicBezTo>
                  <a:cubicBezTo>
                    <a:pt x="578" y="328"/>
                    <a:pt x="500" y="406"/>
                    <a:pt x="403" y="406"/>
                  </a:cubicBezTo>
                  <a:cubicBezTo>
                    <a:pt x="355" y="406"/>
                    <a:pt x="312" y="387"/>
                    <a:pt x="281" y="356"/>
                  </a:cubicBezTo>
                  <a:cubicBezTo>
                    <a:pt x="280" y="356"/>
                    <a:pt x="280" y="356"/>
                    <a:pt x="280" y="356"/>
                  </a:cubicBezTo>
                  <a:cubicBezTo>
                    <a:pt x="280" y="356"/>
                    <a:pt x="280" y="356"/>
                    <a:pt x="280" y="356"/>
                  </a:cubicBezTo>
                  <a:cubicBezTo>
                    <a:pt x="307" y="384"/>
                    <a:pt x="328" y="418"/>
                    <a:pt x="339" y="456"/>
                  </a:cubicBezTo>
                  <a:cubicBezTo>
                    <a:pt x="359" y="462"/>
                    <a:pt x="381" y="465"/>
                    <a:pt x="403" y="465"/>
                  </a:cubicBezTo>
                  <a:cubicBezTo>
                    <a:pt x="532" y="465"/>
                    <a:pt x="637" y="360"/>
                    <a:pt x="637" y="232"/>
                  </a:cubicBezTo>
                  <a:cubicBezTo>
                    <a:pt x="637" y="104"/>
                    <a:pt x="532" y="0"/>
                    <a:pt x="403" y="0"/>
                  </a:cubicBezTo>
                  <a:close/>
                </a:path>
              </a:pathLst>
            </a:custGeom>
            <a:solidFill>
              <a:srgbClr val="71CBD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286" name="Google Shape;286;gd595688244_0_356"/>
            <p:cNvSpPr/>
            <p:nvPr/>
          </p:nvSpPr>
          <p:spPr>
            <a:xfrm rot="-2700000">
              <a:off x="3657600" y="3161588"/>
              <a:ext cx="3338136" cy="2453465"/>
            </a:xfrm>
            <a:custGeom>
              <a:rect b="b" l="l" r="r" t="t"/>
              <a:pathLst>
                <a:path extrusionOk="0" h="465" w="632">
                  <a:moveTo>
                    <a:pt x="586" y="304"/>
                  </a:moveTo>
                  <a:cubicBezTo>
                    <a:pt x="585" y="302"/>
                    <a:pt x="584" y="299"/>
                    <a:pt x="584" y="297"/>
                  </a:cubicBezTo>
                  <a:cubicBezTo>
                    <a:pt x="563" y="291"/>
                    <a:pt x="542" y="288"/>
                    <a:pt x="519" y="288"/>
                  </a:cubicBezTo>
                  <a:cubicBezTo>
                    <a:pt x="496" y="288"/>
                    <a:pt x="474" y="292"/>
                    <a:pt x="453" y="298"/>
                  </a:cubicBezTo>
                  <a:cubicBezTo>
                    <a:pt x="408" y="311"/>
                    <a:pt x="369" y="337"/>
                    <a:pt x="340" y="373"/>
                  </a:cubicBezTo>
                  <a:cubicBezTo>
                    <a:pt x="310" y="394"/>
                    <a:pt x="273" y="406"/>
                    <a:pt x="234" y="406"/>
                  </a:cubicBezTo>
                  <a:cubicBezTo>
                    <a:pt x="137" y="406"/>
                    <a:pt x="59" y="329"/>
                    <a:pt x="59" y="233"/>
                  </a:cubicBezTo>
                  <a:cubicBezTo>
                    <a:pt x="59" y="137"/>
                    <a:pt x="137" y="59"/>
                    <a:pt x="234" y="59"/>
                  </a:cubicBezTo>
                  <a:cubicBezTo>
                    <a:pt x="282" y="59"/>
                    <a:pt x="325" y="79"/>
                    <a:pt x="357" y="110"/>
                  </a:cubicBezTo>
                  <a:cubicBezTo>
                    <a:pt x="357" y="110"/>
                    <a:pt x="357" y="110"/>
                    <a:pt x="357" y="110"/>
                  </a:cubicBezTo>
                  <a:cubicBezTo>
                    <a:pt x="357" y="110"/>
                    <a:pt x="357" y="110"/>
                    <a:pt x="357" y="110"/>
                  </a:cubicBezTo>
                  <a:cubicBezTo>
                    <a:pt x="329" y="83"/>
                    <a:pt x="307" y="48"/>
                    <a:pt x="296" y="10"/>
                  </a:cubicBezTo>
                  <a:cubicBezTo>
                    <a:pt x="295" y="9"/>
                    <a:pt x="295" y="9"/>
                    <a:pt x="295" y="9"/>
                  </a:cubicBezTo>
                  <a:cubicBezTo>
                    <a:pt x="276" y="3"/>
                    <a:pt x="255" y="0"/>
                    <a:pt x="234" y="0"/>
                  </a:cubicBezTo>
                  <a:cubicBezTo>
                    <a:pt x="105" y="0"/>
                    <a:pt x="0" y="105"/>
                    <a:pt x="0" y="233"/>
                  </a:cubicBezTo>
                  <a:cubicBezTo>
                    <a:pt x="0" y="361"/>
                    <a:pt x="105" y="465"/>
                    <a:pt x="234" y="465"/>
                  </a:cubicBezTo>
                  <a:cubicBezTo>
                    <a:pt x="256" y="465"/>
                    <a:pt x="279" y="462"/>
                    <a:pt x="299" y="456"/>
                  </a:cubicBezTo>
                  <a:cubicBezTo>
                    <a:pt x="300" y="455"/>
                    <a:pt x="300" y="455"/>
                    <a:pt x="300" y="455"/>
                  </a:cubicBezTo>
                  <a:cubicBezTo>
                    <a:pt x="337" y="443"/>
                    <a:pt x="370" y="423"/>
                    <a:pt x="396" y="396"/>
                  </a:cubicBezTo>
                  <a:cubicBezTo>
                    <a:pt x="396" y="396"/>
                    <a:pt x="396" y="396"/>
                    <a:pt x="395" y="396"/>
                  </a:cubicBezTo>
                  <a:cubicBezTo>
                    <a:pt x="396" y="398"/>
                    <a:pt x="396" y="398"/>
                    <a:pt x="396" y="398"/>
                  </a:cubicBezTo>
                  <a:cubicBezTo>
                    <a:pt x="428" y="367"/>
                    <a:pt x="471" y="347"/>
                    <a:pt x="519" y="347"/>
                  </a:cubicBezTo>
                  <a:cubicBezTo>
                    <a:pt x="561" y="347"/>
                    <a:pt x="601" y="360"/>
                    <a:pt x="632" y="385"/>
                  </a:cubicBezTo>
                  <a:cubicBezTo>
                    <a:pt x="632" y="385"/>
                    <a:pt x="632" y="385"/>
                    <a:pt x="632" y="385"/>
                  </a:cubicBezTo>
                  <a:cubicBezTo>
                    <a:pt x="611" y="361"/>
                    <a:pt x="596" y="334"/>
                    <a:pt x="586" y="304"/>
                  </a:cubicBezTo>
                  <a:close/>
                  <a:moveTo>
                    <a:pt x="406" y="385"/>
                  </a:moveTo>
                  <a:cubicBezTo>
                    <a:pt x="403" y="388"/>
                    <a:pt x="401" y="390"/>
                    <a:pt x="399" y="392"/>
                  </a:cubicBezTo>
                  <a:cubicBezTo>
                    <a:pt x="401" y="390"/>
                    <a:pt x="403" y="388"/>
                    <a:pt x="406" y="385"/>
                  </a:cubicBezTo>
                  <a:close/>
                  <a:moveTo>
                    <a:pt x="449" y="312"/>
                  </a:moveTo>
                  <a:cubicBezTo>
                    <a:pt x="448" y="313"/>
                    <a:pt x="448" y="314"/>
                    <a:pt x="447" y="316"/>
                  </a:cubicBezTo>
                  <a:cubicBezTo>
                    <a:pt x="448" y="314"/>
                    <a:pt x="448" y="313"/>
                    <a:pt x="449" y="312"/>
                  </a:cubicBezTo>
                  <a:close/>
                  <a:moveTo>
                    <a:pt x="444" y="325"/>
                  </a:moveTo>
                  <a:cubicBezTo>
                    <a:pt x="443" y="327"/>
                    <a:pt x="442" y="328"/>
                    <a:pt x="441" y="330"/>
                  </a:cubicBezTo>
                  <a:cubicBezTo>
                    <a:pt x="442" y="328"/>
                    <a:pt x="443" y="327"/>
                    <a:pt x="444" y="325"/>
                  </a:cubicBezTo>
                  <a:close/>
                  <a:moveTo>
                    <a:pt x="437" y="338"/>
                  </a:moveTo>
                  <a:cubicBezTo>
                    <a:pt x="437" y="340"/>
                    <a:pt x="436" y="342"/>
                    <a:pt x="435" y="343"/>
                  </a:cubicBezTo>
                  <a:cubicBezTo>
                    <a:pt x="436" y="342"/>
                    <a:pt x="437" y="340"/>
                    <a:pt x="437" y="338"/>
                  </a:cubicBezTo>
                  <a:close/>
                  <a:moveTo>
                    <a:pt x="431" y="351"/>
                  </a:moveTo>
                  <a:cubicBezTo>
                    <a:pt x="429" y="353"/>
                    <a:pt x="428" y="354"/>
                    <a:pt x="427" y="356"/>
                  </a:cubicBezTo>
                  <a:cubicBezTo>
                    <a:pt x="428" y="354"/>
                    <a:pt x="429" y="353"/>
                    <a:pt x="431" y="351"/>
                  </a:cubicBezTo>
                  <a:close/>
                  <a:moveTo>
                    <a:pt x="423" y="363"/>
                  </a:moveTo>
                  <a:cubicBezTo>
                    <a:pt x="422" y="365"/>
                    <a:pt x="420" y="367"/>
                    <a:pt x="419" y="369"/>
                  </a:cubicBezTo>
                  <a:cubicBezTo>
                    <a:pt x="420" y="367"/>
                    <a:pt x="422" y="365"/>
                    <a:pt x="423" y="363"/>
                  </a:cubicBezTo>
                  <a:close/>
                  <a:moveTo>
                    <a:pt x="415" y="374"/>
                  </a:moveTo>
                  <a:cubicBezTo>
                    <a:pt x="413" y="376"/>
                    <a:pt x="411" y="379"/>
                    <a:pt x="409" y="381"/>
                  </a:cubicBezTo>
                  <a:cubicBezTo>
                    <a:pt x="411" y="379"/>
                    <a:pt x="413" y="376"/>
                    <a:pt x="415" y="374"/>
                  </a:cubicBezTo>
                  <a:close/>
                </a:path>
              </a:pathLst>
            </a:custGeom>
            <a:solidFill>
              <a:srgbClr val="0195B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EF314C"/>
                </a:solidFill>
                <a:latin typeface="Quattrocento Sans"/>
                <a:ea typeface="Quattrocento Sans"/>
                <a:cs typeface="Quattrocento Sans"/>
                <a:sym typeface="Quattrocento Sans"/>
              </a:endParaRPr>
            </a:p>
          </p:txBody>
        </p:sp>
      </p:grpSp>
      <p:grpSp>
        <p:nvGrpSpPr>
          <p:cNvPr id="287" name="Google Shape;287;gd595688244_0_356"/>
          <p:cNvGrpSpPr/>
          <p:nvPr/>
        </p:nvGrpSpPr>
        <p:grpSpPr>
          <a:xfrm>
            <a:off x="3996302" y="2067385"/>
            <a:ext cx="1151797" cy="1151797"/>
            <a:chOff x="5365280" y="2892179"/>
            <a:chExt cx="1461300" cy="1461300"/>
          </a:xfrm>
        </p:grpSpPr>
        <p:sp>
          <p:nvSpPr>
            <p:cNvPr id="288" name="Google Shape;288;gd595688244_0_356"/>
            <p:cNvSpPr/>
            <p:nvPr/>
          </p:nvSpPr>
          <p:spPr>
            <a:xfrm>
              <a:off x="5365280" y="2892179"/>
              <a:ext cx="1461300" cy="1461300"/>
            </a:xfrm>
            <a:prstGeom prst="ellipse">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289" name="Google Shape;289;gd595688244_0_356"/>
            <p:cNvSpPr/>
            <p:nvPr/>
          </p:nvSpPr>
          <p:spPr>
            <a:xfrm>
              <a:off x="5505450" y="3032349"/>
              <a:ext cx="1181100" cy="1181100"/>
            </a:xfrm>
            <a:prstGeom prst="ellipse">
              <a:avLst/>
            </a:prstGeom>
            <a:solidFill>
              <a:srgbClr val="FFFFFF"/>
            </a:solidFill>
            <a:ln cap="flat" cmpd="sng" w="9525">
              <a:solidFill>
                <a:srgbClr val="D8D8D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290" name="Google Shape;290;gd595688244_0_356"/>
          <p:cNvSpPr txBox="1"/>
          <p:nvPr/>
        </p:nvSpPr>
        <p:spPr>
          <a:xfrm>
            <a:off x="6544374" y="1665284"/>
            <a:ext cx="1978200" cy="363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22222"/>
                </a:solidFill>
                <a:highlight>
                  <a:srgbClr val="FFFFFF"/>
                </a:highlight>
                <a:latin typeface="Calibri"/>
                <a:ea typeface="Calibri"/>
                <a:cs typeface="Calibri"/>
                <a:sym typeface="Calibri"/>
              </a:rPr>
              <a:t>Attempt to deliver by the Planned Order Fill Date 90% of the time</a:t>
            </a:r>
            <a:endParaRPr b="0" i="0" sz="1100" u="none" cap="none" strike="noStrike">
              <a:solidFill>
                <a:srgbClr val="000000"/>
              </a:solidFill>
              <a:latin typeface="Arial"/>
              <a:ea typeface="Arial"/>
              <a:cs typeface="Arial"/>
              <a:sym typeface="Arial"/>
            </a:endParaRPr>
          </a:p>
        </p:txBody>
      </p:sp>
      <p:sp>
        <p:nvSpPr>
          <p:cNvPr id="291" name="Google Shape;291;gd595688244_0_356"/>
          <p:cNvSpPr txBox="1"/>
          <p:nvPr/>
        </p:nvSpPr>
        <p:spPr>
          <a:xfrm>
            <a:off x="6544376" y="1352950"/>
            <a:ext cx="18780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71CBD0"/>
                </a:solidFill>
                <a:latin typeface="Georgia"/>
                <a:ea typeface="Georgia"/>
                <a:cs typeface="Georgia"/>
                <a:sym typeface="Georgia"/>
              </a:rPr>
              <a:t>Customer Tier  3</a:t>
            </a:r>
            <a:endParaRPr b="0" i="0" sz="1100" u="none" cap="none" strike="noStrike">
              <a:solidFill>
                <a:srgbClr val="000000"/>
              </a:solidFill>
              <a:latin typeface="Arial"/>
              <a:ea typeface="Arial"/>
              <a:cs typeface="Arial"/>
              <a:sym typeface="Arial"/>
            </a:endParaRPr>
          </a:p>
        </p:txBody>
      </p:sp>
      <p:sp>
        <p:nvSpPr>
          <p:cNvPr id="292" name="Google Shape;292;gd595688244_0_356"/>
          <p:cNvSpPr txBox="1"/>
          <p:nvPr/>
        </p:nvSpPr>
        <p:spPr>
          <a:xfrm>
            <a:off x="6544374" y="3295087"/>
            <a:ext cx="1978200" cy="55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22222"/>
                </a:solidFill>
                <a:highlight>
                  <a:srgbClr val="FFFFFF"/>
                </a:highlight>
                <a:latin typeface="Calibri"/>
                <a:ea typeface="Calibri"/>
                <a:cs typeface="Calibri"/>
                <a:sym typeface="Calibri"/>
              </a:rPr>
              <a:t>Meet Promise Date</a:t>
            </a:r>
            <a:endParaRPr b="0" i="0" sz="1100" u="none" cap="none" strike="noStrike">
              <a:solidFill>
                <a:srgbClr val="222222"/>
              </a:solidFill>
              <a:highlight>
                <a:srgbClr val="FFFFFF"/>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100"/>
              <a:buFont typeface="Arial"/>
              <a:buNone/>
            </a:pPr>
            <a:r>
              <a:rPr b="0" i="0" lang="en" sz="1100" u="none" cap="none" strike="noStrike">
                <a:solidFill>
                  <a:srgbClr val="222222"/>
                </a:solidFill>
                <a:highlight>
                  <a:srgbClr val="FFFFFF"/>
                </a:highlight>
                <a:latin typeface="Calibri"/>
                <a:ea typeface="Calibri"/>
                <a:cs typeface="Calibri"/>
                <a:sym typeface="Calibri"/>
              </a:rPr>
              <a:t>(Promised date may be later than requested date)</a:t>
            </a:r>
            <a:endParaRPr b="0" i="0" sz="1100" u="none" cap="none" strike="noStrike">
              <a:solidFill>
                <a:srgbClr val="222222"/>
              </a:solidFill>
              <a:highlight>
                <a:srgbClr val="FFFFFF"/>
              </a:highlight>
              <a:latin typeface="Calibri"/>
              <a:ea typeface="Calibri"/>
              <a:cs typeface="Calibri"/>
              <a:sym typeface="Calibri"/>
            </a:endParaRPr>
          </a:p>
        </p:txBody>
      </p:sp>
      <p:sp>
        <p:nvSpPr>
          <p:cNvPr id="293" name="Google Shape;293;gd595688244_0_356"/>
          <p:cNvSpPr txBox="1"/>
          <p:nvPr/>
        </p:nvSpPr>
        <p:spPr>
          <a:xfrm>
            <a:off x="6544375" y="2982750"/>
            <a:ext cx="18126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rgbClr val="26B2CE"/>
                </a:solidFill>
                <a:latin typeface="Georgia"/>
                <a:ea typeface="Georgia"/>
                <a:cs typeface="Georgia"/>
                <a:sym typeface="Georgia"/>
              </a:rPr>
              <a:t>Customer Tier  4</a:t>
            </a:r>
            <a:endParaRPr b="0" i="0" sz="1100" u="none" cap="none" strike="noStrike">
              <a:solidFill>
                <a:srgbClr val="000000"/>
              </a:solidFill>
              <a:latin typeface="Arial"/>
              <a:ea typeface="Arial"/>
              <a:cs typeface="Arial"/>
              <a:sym typeface="Arial"/>
            </a:endParaRPr>
          </a:p>
        </p:txBody>
      </p:sp>
      <p:sp>
        <p:nvSpPr>
          <p:cNvPr id="294" name="Google Shape;294;gd595688244_0_356"/>
          <p:cNvSpPr txBox="1"/>
          <p:nvPr/>
        </p:nvSpPr>
        <p:spPr>
          <a:xfrm>
            <a:off x="700400" y="1665268"/>
            <a:ext cx="1978200" cy="372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Clr>
                <a:srgbClr val="000000"/>
              </a:buClr>
              <a:buSzPts val="1200"/>
              <a:buFont typeface="Arial"/>
              <a:buNone/>
            </a:pPr>
            <a:r>
              <a:rPr b="0" i="0" lang="en" sz="1100" u="none" cap="none" strike="noStrike">
                <a:solidFill>
                  <a:srgbClr val="222222"/>
                </a:solidFill>
                <a:highlight>
                  <a:srgbClr val="FFFFFF"/>
                </a:highlight>
                <a:latin typeface="Calibri"/>
                <a:ea typeface="Calibri"/>
                <a:cs typeface="Calibri"/>
                <a:sym typeface="Calibri"/>
              </a:rPr>
              <a:t>Attempt to deliver near Customer Request Date</a:t>
            </a:r>
            <a:endParaRPr b="0" i="0" sz="1100" u="none" cap="none" strike="noStrike">
              <a:solidFill>
                <a:srgbClr val="000000"/>
              </a:solidFill>
              <a:latin typeface="Arial"/>
              <a:ea typeface="Arial"/>
              <a:cs typeface="Arial"/>
              <a:sym typeface="Arial"/>
            </a:endParaRPr>
          </a:p>
        </p:txBody>
      </p:sp>
      <p:sp>
        <p:nvSpPr>
          <p:cNvPr id="295" name="Google Shape;295;gd595688244_0_356"/>
          <p:cNvSpPr txBox="1"/>
          <p:nvPr/>
        </p:nvSpPr>
        <p:spPr>
          <a:xfrm>
            <a:off x="800505" y="1352950"/>
            <a:ext cx="1878000" cy="231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500"/>
              <a:buFont typeface="Arial"/>
              <a:buNone/>
            </a:pPr>
            <a:r>
              <a:rPr b="1" i="0" lang="en" sz="1500" u="none" cap="none" strike="noStrike">
                <a:solidFill>
                  <a:srgbClr val="246C97"/>
                </a:solidFill>
                <a:latin typeface="Georgia"/>
                <a:ea typeface="Georgia"/>
                <a:cs typeface="Georgia"/>
                <a:sym typeface="Georgia"/>
              </a:rPr>
              <a:t>Customer Tier  1</a:t>
            </a:r>
            <a:endParaRPr b="0" i="0" sz="1100" u="none" cap="none" strike="noStrike">
              <a:solidFill>
                <a:srgbClr val="000000"/>
              </a:solidFill>
              <a:latin typeface="Arial"/>
              <a:ea typeface="Arial"/>
              <a:cs typeface="Arial"/>
              <a:sym typeface="Arial"/>
            </a:endParaRPr>
          </a:p>
        </p:txBody>
      </p:sp>
      <p:sp>
        <p:nvSpPr>
          <p:cNvPr id="296" name="Google Shape;296;gd595688244_0_356"/>
          <p:cNvSpPr txBox="1"/>
          <p:nvPr/>
        </p:nvSpPr>
        <p:spPr>
          <a:xfrm>
            <a:off x="700405" y="3295087"/>
            <a:ext cx="1978200" cy="387900"/>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Clr>
                <a:srgbClr val="000000"/>
              </a:buClr>
              <a:buSzPts val="1200"/>
              <a:buFont typeface="Arial"/>
              <a:buNone/>
            </a:pPr>
            <a:r>
              <a:rPr b="0" i="0" lang="en" sz="1100" u="none" cap="none" strike="noStrike">
                <a:solidFill>
                  <a:srgbClr val="222222"/>
                </a:solidFill>
                <a:highlight>
                  <a:srgbClr val="FFFFFF"/>
                </a:highlight>
                <a:latin typeface="Calibri"/>
                <a:ea typeface="Calibri"/>
                <a:cs typeface="Calibri"/>
                <a:sym typeface="Calibri"/>
              </a:rPr>
              <a:t>Attempt to deliver by the Planned Order Fill Date 95% of the time</a:t>
            </a:r>
            <a:r>
              <a:rPr b="0" i="0" lang="en" sz="1200" u="none" cap="none" strike="noStrike">
                <a:solidFill>
                  <a:srgbClr val="262626"/>
                </a:solidFill>
                <a:latin typeface="Quattrocento Sans"/>
                <a:ea typeface="Quattrocento Sans"/>
                <a:cs typeface="Quattrocento Sans"/>
                <a:sym typeface="Quattrocento Sans"/>
              </a:rPr>
              <a:t>.</a:t>
            </a:r>
            <a:endParaRPr b="0" i="0" sz="1100" u="none" cap="none" strike="noStrike">
              <a:solidFill>
                <a:srgbClr val="000000"/>
              </a:solidFill>
              <a:latin typeface="Arial"/>
              <a:ea typeface="Arial"/>
              <a:cs typeface="Arial"/>
              <a:sym typeface="Arial"/>
            </a:endParaRPr>
          </a:p>
        </p:txBody>
      </p:sp>
      <p:sp>
        <p:nvSpPr>
          <p:cNvPr id="297" name="Google Shape;297;gd595688244_0_356"/>
          <p:cNvSpPr txBox="1"/>
          <p:nvPr/>
        </p:nvSpPr>
        <p:spPr>
          <a:xfrm>
            <a:off x="700306" y="2982750"/>
            <a:ext cx="1978200" cy="2310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Clr>
                <a:srgbClr val="000000"/>
              </a:buClr>
              <a:buSzPts val="1500"/>
              <a:buFont typeface="Arial"/>
              <a:buNone/>
            </a:pPr>
            <a:r>
              <a:rPr b="1" i="0" lang="en" sz="1500" u="none" cap="none" strike="noStrike">
                <a:solidFill>
                  <a:srgbClr val="0195BC"/>
                </a:solidFill>
                <a:latin typeface="Georgia"/>
                <a:ea typeface="Georgia"/>
                <a:cs typeface="Georgia"/>
                <a:sym typeface="Georgia"/>
              </a:rPr>
              <a:t>Customer Tier 2</a:t>
            </a:r>
            <a:endParaRPr b="0" i="0" sz="1100" u="none" cap="none" strike="noStrike">
              <a:solidFill>
                <a:srgbClr val="000000"/>
              </a:solidFill>
              <a:latin typeface="Arial"/>
              <a:ea typeface="Arial"/>
              <a:cs typeface="Arial"/>
              <a:sym typeface="Arial"/>
            </a:endParaRPr>
          </a:p>
        </p:txBody>
      </p:sp>
      <p:pic>
        <p:nvPicPr>
          <p:cNvPr id="298" name="Google Shape;298;gd595688244_0_356"/>
          <p:cNvPicPr preferRelativeResize="0"/>
          <p:nvPr/>
        </p:nvPicPr>
        <p:blipFill rotWithShape="1">
          <a:blip r:embed="rId3">
            <a:alphaModFix/>
          </a:blip>
          <a:srcRect b="0" l="0" r="0" t="0"/>
          <a:stretch/>
        </p:blipFill>
        <p:spPr>
          <a:xfrm>
            <a:off x="4352427" y="2383610"/>
            <a:ext cx="484869" cy="484869"/>
          </a:xfrm>
          <a:prstGeom prst="rect">
            <a:avLst/>
          </a:prstGeom>
          <a:noFill/>
          <a:ln>
            <a:noFill/>
          </a:ln>
        </p:spPr>
      </p:pic>
      <p:cxnSp>
        <p:nvCxnSpPr>
          <p:cNvPr id="299" name="Google Shape;299;gd595688244_0_356"/>
          <p:cNvCxnSpPr/>
          <p:nvPr/>
        </p:nvCxnSpPr>
        <p:spPr>
          <a:xfrm>
            <a:off x="6544374" y="2628900"/>
            <a:ext cx="1878000" cy="0"/>
          </a:xfrm>
          <a:prstGeom prst="straightConnector1">
            <a:avLst/>
          </a:prstGeom>
          <a:noFill/>
          <a:ln cap="flat" cmpd="sng" w="9525">
            <a:solidFill>
              <a:srgbClr val="D8D8D8"/>
            </a:solidFill>
            <a:prstDash val="solid"/>
            <a:miter lim="800000"/>
            <a:headEnd len="sm" w="sm" type="none"/>
            <a:tailEnd len="sm" w="sm" type="none"/>
          </a:ln>
        </p:spPr>
      </p:cxnSp>
      <p:cxnSp>
        <p:nvCxnSpPr>
          <p:cNvPr id="300" name="Google Shape;300;gd595688244_0_356"/>
          <p:cNvCxnSpPr/>
          <p:nvPr/>
        </p:nvCxnSpPr>
        <p:spPr>
          <a:xfrm>
            <a:off x="800417" y="2628900"/>
            <a:ext cx="1878000" cy="0"/>
          </a:xfrm>
          <a:prstGeom prst="straightConnector1">
            <a:avLst/>
          </a:prstGeom>
          <a:noFill/>
          <a:ln cap="flat" cmpd="sng" w="9525">
            <a:solidFill>
              <a:srgbClr val="D8D8D8"/>
            </a:solidFill>
            <a:prstDash val="solid"/>
            <a:miter lim="800000"/>
            <a:headEnd len="sm" w="sm" type="none"/>
            <a:tailEnd len="sm" w="sm" type="none"/>
          </a:ln>
        </p:spPr>
      </p:cxnSp>
      <p:pic>
        <p:nvPicPr>
          <p:cNvPr id="301" name="Google Shape;301;gd595688244_0_356"/>
          <p:cNvPicPr preferRelativeResize="0"/>
          <p:nvPr/>
        </p:nvPicPr>
        <p:blipFill rotWithShape="1">
          <a:blip r:embed="rId4">
            <a:alphaModFix/>
          </a:blip>
          <a:srcRect b="0" l="0" r="0" t="0"/>
          <a:stretch/>
        </p:blipFill>
        <p:spPr>
          <a:xfrm>
            <a:off x="3287225" y="1318975"/>
            <a:ext cx="1065199" cy="1065199"/>
          </a:xfrm>
          <a:prstGeom prst="rect">
            <a:avLst/>
          </a:prstGeom>
          <a:noFill/>
          <a:ln>
            <a:noFill/>
          </a:ln>
        </p:spPr>
      </p:pic>
      <p:pic>
        <p:nvPicPr>
          <p:cNvPr id="302" name="Google Shape;302;gd595688244_0_356"/>
          <p:cNvPicPr preferRelativeResize="0"/>
          <p:nvPr/>
        </p:nvPicPr>
        <p:blipFill rotWithShape="1">
          <a:blip r:embed="rId4">
            <a:alphaModFix/>
          </a:blip>
          <a:srcRect b="0" l="0" r="0" t="0"/>
          <a:stretch/>
        </p:blipFill>
        <p:spPr>
          <a:xfrm>
            <a:off x="4837300" y="1359600"/>
            <a:ext cx="1065199" cy="1065199"/>
          </a:xfrm>
          <a:prstGeom prst="rect">
            <a:avLst/>
          </a:prstGeom>
          <a:noFill/>
          <a:ln>
            <a:noFill/>
          </a:ln>
        </p:spPr>
      </p:pic>
      <p:pic>
        <p:nvPicPr>
          <p:cNvPr id="303" name="Google Shape;303;gd595688244_0_356"/>
          <p:cNvPicPr preferRelativeResize="0"/>
          <p:nvPr/>
        </p:nvPicPr>
        <p:blipFill rotWithShape="1">
          <a:blip r:embed="rId4">
            <a:alphaModFix/>
          </a:blip>
          <a:srcRect b="0" l="0" r="0" t="0"/>
          <a:stretch/>
        </p:blipFill>
        <p:spPr>
          <a:xfrm>
            <a:off x="3287225" y="2847075"/>
            <a:ext cx="1065199" cy="1065199"/>
          </a:xfrm>
          <a:prstGeom prst="rect">
            <a:avLst/>
          </a:prstGeom>
          <a:noFill/>
          <a:ln>
            <a:noFill/>
          </a:ln>
        </p:spPr>
      </p:pic>
      <p:pic>
        <p:nvPicPr>
          <p:cNvPr id="304" name="Google Shape;304;gd595688244_0_356"/>
          <p:cNvPicPr preferRelativeResize="0"/>
          <p:nvPr/>
        </p:nvPicPr>
        <p:blipFill rotWithShape="1">
          <a:blip r:embed="rId4">
            <a:alphaModFix/>
          </a:blip>
          <a:srcRect b="0" l="0" r="0" t="0"/>
          <a:stretch/>
        </p:blipFill>
        <p:spPr>
          <a:xfrm>
            <a:off x="4837300" y="2847075"/>
            <a:ext cx="1065199" cy="1065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gd595688244_0_857"/>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310" name="Google Shape;310;gd595688244_0_857"/>
          <p:cNvSpPr txBox="1"/>
          <p:nvPr>
            <p:ph type="ctrTitle"/>
          </p:nvPr>
        </p:nvSpPr>
        <p:spPr>
          <a:xfrm>
            <a:off x="464344" y="2114701"/>
            <a:ext cx="3964800" cy="4572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3300"/>
              <a:buFont typeface="Georgia"/>
              <a:buNone/>
            </a:pPr>
            <a:r>
              <a:rPr lang="en" sz="3300"/>
              <a:t>Goals for Model</a:t>
            </a:r>
            <a:endParaRPr/>
          </a:p>
        </p:txBody>
      </p:sp>
      <p:grpSp>
        <p:nvGrpSpPr>
          <p:cNvPr id="311" name="Google Shape;311;gd595688244_0_857"/>
          <p:cNvGrpSpPr/>
          <p:nvPr/>
        </p:nvGrpSpPr>
        <p:grpSpPr>
          <a:xfrm>
            <a:off x="457227" y="2737247"/>
            <a:ext cx="325013" cy="46350"/>
            <a:chOff x="609638" y="957263"/>
            <a:chExt cx="433350" cy="61800"/>
          </a:xfrm>
        </p:grpSpPr>
        <p:sp>
          <p:nvSpPr>
            <p:cNvPr id="312" name="Google Shape;312;gd595688244_0_857"/>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313" name="Google Shape;313;gd595688244_0_857"/>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sp>
        <p:nvSpPr>
          <p:cNvPr id="314" name="Google Shape;314;gd595688244_0_857"/>
          <p:cNvSpPr/>
          <p:nvPr/>
        </p:nvSpPr>
        <p:spPr>
          <a:xfrm>
            <a:off x="421376" y="619125"/>
            <a:ext cx="450300" cy="209400"/>
          </a:xfrm>
          <a:prstGeom prst="rect">
            <a:avLst/>
          </a:prstGeom>
          <a:solidFill>
            <a:srgbClr val="FFFF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cxnSp>
        <p:nvCxnSpPr>
          <p:cNvPr id="315" name="Google Shape;315;gd595688244_0_857"/>
          <p:cNvCxnSpPr/>
          <p:nvPr/>
        </p:nvCxnSpPr>
        <p:spPr>
          <a:xfrm>
            <a:off x="5638800" y="1749400"/>
            <a:ext cx="3048000" cy="0"/>
          </a:xfrm>
          <a:prstGeom prst="straightConnector1">
            <a:avLst/>
          </a:prstGeom>
          <a:noFill/>
          <a:ln cap="flat" cmpd="sng" w="9525">
            <a:solidFill>
              <a:srgbClr val="D8D8D8"/>
            </a:solidFill>
            <a:prstDash val="solid"/>
            <a:miter lim="800000"/>
            <a:headEnd len="sm" w="sm" type="none"/>
            <a:tailEnd len="sm" w="sm" type="none"/>
          </a:ln>
        </p:spPr>
      </p:cxnSp>
      <p:cxnSp>
        <p:nvCxnSpPr>
          <p:cNvPr id="316" name="Google Shape;316;gd595688244_0_857"/>
          <p:cNvCxnSpPr/>
          <p:nvPr/>
        </p:nvCxnSpPr>
        <p:spPr>
          <a:xfrm>
            <a:off x="5638800" y="2571751"/>
            <a:ext cx="3048000" cy="0"/>
          </a:xfrm>
          <a:prstGeom prst="straightConnector1">
            <a:avLst/>
          </a:prstGeom>
          <a:noFill/>
          <a:ln cap="flat" cmpd="sng" w="9525">
            <a:solidFill>
              <a:srgbClr val="D8D8D8"/>
            </a:solidFill>
            <a:prstDash val="solid"/>
            <a:miter lim="800000"/>
            <a:headEnd len="sm" w="sm" type="none"/>
            <a:tailEnd len="sm" w="sm" type="none"/>
          </a:ln>
        </p:spPr>
      </p:cxnSp>
      <p:cxnSp>
        <p:nvCxnSpPr>
          <p:cNvPr id="317" name="Google Shape;317;gd595688244_0_857"/>
          <p:cNvCxnSpPr/>
          <p:nvPr/>
        </p:nvCxnSpPr>
        <p:spPr>
          <a:xfrm>
            <a:off x="5638800" y="3394102"/>
            <a:ext cx="3048000" cy="0"/>
          </a:xfrm>
          <a:prstGeom prst="straightConnector1">
            <a:avLst/>
          </a:prstGeom>
          <a:noFill/>
          <a:ln cap="flat" cmpd="sng" w="9525">
            <a:solidFill>
              <a:srgbClr val="D8D8D8"/>
            </a:solidFill>
            <a:prstDash val="solid"/>
            <a:miter lim="800000"/>
            <a:headEnd len="sm" w="sm" type="none"/>
            <a:tailEnd len="sm" w="sm" type="none"/>
          </a:ln>
        </p:spPr>
      </p:cxnSp>
      <p:sp>
        <p:nvSpPr>
          <p:cNvPr id="318" name="Google Shape;318;gd595688244_0_857"/>
          <p:cNvSpPr/>
          <p:nvPr/>
        </p:nvSpPr>
        <p:spPr>
          <a:xfrm>
            <a:off x="5553075" y="1084045"/>
            <a:ext cx="3133800" cy="508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b="0" i="0" lang="en" sz="1400" u="none" cap="none" strike="noStrike">
                <a:solidFill>
                  <a:srgbClr val="262626"/>
                </a:solidFill>
                <a:latin typeface="Quattrocento Sans"/>
                <a:ea typeface="Quattrocento Sans"/>
                <a:cs typeface="Quattrocento Sans"/>
                <a:sym typeface="Quattrocento Sans"/>
              </a:rPr>
              <a:t>Make decisions on accepting/rejecting (partial*) orders</a:t>
            </a:r>
            <a:endParaRPr b="0" i="0" sz="1100" u="none" cap="none" strike="noStrike">
              <a:solidFill>
                <a:srgbClr val="000000"/>
              </a:solidFill>
              <a:latin typeface="Arial"/>
              <a:ea typeface="Arial"/>
              <a:cs typeface="Arial"/>
              <a:sym typeface="Arial"/>
            </a:endParaRPr>
          </a:p>
        </p:txBody>
      </p:sp>
      <p:sp>
        <p:nvSpPr>
          <p:cNvPr id="319" name="Google Shape;319;gd595688244_0_857"/>
          <p:cNvSpPr/>
          <p:nvPr/>
        </p:nvSpPr>
        <p:spPr>
          <a:xfrm>
            <a:off x="5553075" y="3540994"/>
            <a:ext cx="3133800" cy="508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b="0" i="0" lang="en" sz="1400" u="none" cap="none" strike="noStrike">
                <a:solidFill>
                  <a:srgbClr val="262626"/>
                </a:solidFill>
                <a:latin typeface="Quattrocento Sans"/>
                <a:ea typeface="Quattrocento Sans"/>
                <a:cs typeface="Quattrocento Sans"/>
                <a:sym typeface="Quattrocento Sans"/>
              </a:rPr>
              <a:t>Make allocation decisions for different customer tiers, due dates, etc.</a:t>
            </a:r>
            <a:endParaRPr b="0" i="0" sz="1100" u="none" cap="none" strike="noStrike">
              <a:solidFill>
                <a:srgbClr val="000000"/>
              </a:solidFill>
              <a:latin typeface="Arial"/>
              <a:ea typeface="Arial"/>
              <a:cs typeface="Arial"/>
              <a:sym typeface="Arial"/>
            </a:endParaRPr>
          </a:p>
        </p:txBody>
      </p:sp>
      <p:sp>
        <p:nvSpPr>
          <p:cNvPr id="320" name="Google Shape;320;gd595688244_0_857"/>
          <p:cNvSpPr/>
          <p:nvPr/>
        </p:nvSpPr>
        <p:spPr>
          <a:xfrm>
            <a:off x="5553075" y="1999026"/>
            <a:ext cx="3133800" cy="3231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b="0" i="0" lang="en" sz="1400" u="none" cap="none" strike="noStrike">
                <a:solidFill>
                  <a:srgbClr val="262626"/>
                </a:solidFill>
                <a:latin typeface="Quattrocento Sans"/>
                <a:ea typeface="Quattrocento Sans"/>
                <a:cs typeface="Quattrocento Sans"/>
                <a:sym typeface="Quattrocento Sans"/>
              </a:rPr>
              <a:t>Determine a suitable promise date</a:t>
            </a:r>
            <a:endParaRPr b="0" i="0" sz="1100" u="none" cap="none" strike="noStrike">
              <a:solidFill>
                <a:srgbClr val="000000"/>
              </a:solidFill>
              <a:latin typeface="Arial"/>
              <a:ea typeface="Arial"/>
              <a:cs typeface="Arial"/>
              <a:sym typeface="Arial"/>
            </a:endParaRPr>
          </a:p>
        </p:txBody>
      </p:sp>
      <p:sp>
        <p:nvSpPr>
          <p:cNvPr id="321" name="Google Shape;321;gd595688244_0_857"/>
          <p:cNvSpPr/>
          <p:nvPr/>
        </p:nvSpPr>
        <p:spPr>
          <a:xfrm>
            <a:off x="5553075" y="2722010"/>
            <a:ext cx="3133800" cy="508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b="0" i="0" lang="en" sz="1400" u="none" cap="none" strike="noStrike">
                <a:solidFill>
                  <a:srgbClr val="262626"/>
                </a:solidFill>
                <a:latin typeface="Quattrocento Sans"/>
                <a:ea typeface="Quattrocento Sans"/>
                <a:cs typeface="Quattrocento Sans"/>
                <a:sym typeface="Quattrocento Sans"/>
              </a:rPr>
              <a:t>Make simultaneous production planning decisions</a:t>
            </a:r>
            <a:endParaRPr b="0" i="0" sz="1100" u="none" cap="none" strike="noStrike">
              <a:solidFill>
                <a:srgbClr val="000000"/>
              </a:solidFill>
              <a:latin typeface="Arial"/>
              <a:ea typeface="Arial"/>
              <a:cs typeface="Arial"/>
              <a:sym typeface="Arial"/>
            </a:endParaRPr>
          </a:p>
        </p:txBody>
      </p:sp>
      <p:grpSp>
        <p:nvGrpSpPr>
          <p:cNvPr id="322" name="Google Shape;322;gd595688244_0_857"/>
          <p:cNvGrpSpPr/>
          <p:nvPr/>
        </p:nvGrpSpPr>
        <p:grpSpPr>
          <a:xfrm>
            <a:off x="4983452" y="1127052"/>
            <a:ext cx="422225" cy="422225"/>
            <a:chOff x="6627863" y="1485900"/>
            <a:chExt cx="596700" cy="596700"/>
          </a:xfrm>
        </p:grpSpPr>
        <p:sp>
          <p:nvSpPr>
            <p:cNvPr id="323" name="Google Shape;323;gd595688244_0_857"/>
            <p:cNvSpPr/>
            <p:nvPr/>
          </p:nvSpPr>
          <p:spPr>
            <a:xfrm>
              <a:off x="6627863" y="1485900"/>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324" name="Google Shape;324;gd595688244_0_857"/>
            <p:cNvGrpSpPr/>
            <p:nvPr/>
          </p:nvGrpSpPr>
          <p:grpSpPr>
            <a:xfrm>
              <a:off x="6779706" y="1684779"/>
              <a:ext cx="292779" cy="198768"/>
              <a:chOff x="3416301" y="2947988"/>
              <a:chExt cx="346075" cy="234950"/>
            </a:xfrm>
          </p:grpSpPr>
          <p:sp>
            <p:nvSpPr>
              <p:cNvPr id="325" name="Google Shape;325;gd595688244_0_857"/>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26" name="Google Shape;326;gd595688244_0_857"/>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27" name="Google Shape;327;gd595688244_0_857"/>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grpSp>
        <p:nvGrpSpPr>
          <p:cNvPr id="328" name="Google Shape;328;gd595688244_0_857"/>
          <p:cNvGrpSpPr/>
          <p:nvPr/>
        </p:nvGrpSpPr>
        <p:grpSpPr>
          <a:xfrm>
            <a:off x="4983452" y="3594056"/>
            <a:ext cx="422225" cy="422225"/>
            <a:chOff x="6627863" y="4775301"/>
            <a:chExt cx="596700" cy="596700"/>
          </a:xfrm>
        </p:grpSpPr>
        <p:sp>
          <p:nvSpPr>
            <p:cNvPr id="329" name="Google Shape;329;gd595688244_0_857"/>
            <p:cNvSpPr/>
            <p:nvPr/>
          </p:nvSpPr>
          <p:spPr>
            <a:xfrm>
              <a:off x="6627863" y="4775301"/>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330" name="Google Shape;330;gd595688244_0_857"/>
            <p:cNvGrpSpPr/>
            <p:nvPr/>
          </p:nvGrpSpPr>
          <p:grpSpPr>
            <a:xfrm>
              <a:off x="6779706" y="4974180"/>
              <a:ext cx="292779" cy="198768"/>
              <a:chOff x="3416301" y="2947988"/>
              <a:chExt cx="346075" cy="234950"/>
            </a:xfrm>
          </p:grpSpPr>
          <p:sp>
            <p:nvSpPr>
              <p:cNvPr id="331" name="Google Shape;331;gd595688244_0_857"/>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32" name="Google Shape;332;gd595688244_0_857"/>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33" name="Google Shape;333;gd595688244_0_857"/>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grpSp>
        <p:nvGrpSpPr>
          <p:cNvPr id="334" name="Google Shape;334;gd595688244_0_857"/>
          <p:cNvGrpSpPr/>
          <p:nvPr/>
        </p:nvGrpSpPr>
        <p:grpSpPr>
          <a:xfrm>
            <a:off x="4983452" y="2771723"/>
            <a:ext cx="422225" cy="422225"/>
            <a:chOff x="6627863" y="3678836"/>
            <a:chExt cx="596700" cy="596700"/>
          </a:xfrm>
        </p:grpSpPr>
        <p:sp>
          <p:nvSpPr>
            <p:cNvPr id="335" name="Google Shape;335;gd595688244_0_857"/>
            <p:cNvSpPr/>
            <p:nvPr/>
          </p:nvSpPr>
          <p:spPr>
            <a:xfrm>
              <a:off x="6627863" y="3678836"/>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336" name="Google Shape;336;gd595688244_0_857"/>
            <p:cNvGrpSpPr/>
            <p:nvPr/>
          </p:nvGrpSpPr>
          <p:grpSpPr>
            <a:xfrm>
              <a:off x="6779706" y="3877715"/>
              <a:ext cx="292779" cy="198768"/>
              <a:chOff x="3416301" y="2947988"/>
              <a:chExt cx="346075" cy="234950"/>
            </a:xfrm>
          </p:grpSpPr>
          <p:sp>
            <p:nvSpPr>
              <p:cNvPr id="337" name="Google Shape;337;gd595688244_0_857"/>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38" name="Google Shape;338;gd595688244_0_857"/>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39" name="Google Shape;339;gd595688244_0_857"/>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grpSp>
        <p:nvGrpSpPr>
          <p:cNvPr id="340" name="Google Shape;340;gd595688244_0_857"/>
          <p:cNvGrpSpPr/>
          <p:nvPr/>
        </p:nvGrpSpPr>
        <p:grpSpPr>
          <a:xfrm>
            <a:off x="4983452" y="1949388"/>
            <a:ext cx="422225" cy="422225"/>
            <a:chOff x="6627863" y="2582368"/>
            <a:chExt cx="596700" cy="596700"/>
          </a:xfrm>
        </p:grpSpPr>
        <p:sp>
          <p:nvSpPr>
            <p:cNvPr id="341" name="Google Shape;341;gd595688244_0_857"/>
            <p:cNvSpPr/>
            <p:nvPr/>
          </p:nvSpPr>
          <p:spPr>
            <a:xfrm>
              <a:off x="6627863" y="2582368"/>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342" name="Google Shape;342;gd595688244_0_857"/>
            <p:cNvGrpSpPr/>
            <p:nvPr/>
          </p:nvGrpSpPr>
          <p:grpSpPr>
            <a:xfrm>
              <a:off x="6779706" y="2781247"/>
              <a:ext cx="292779" cy="198768"/>
              <a:chOff x="3416301" y="2947988"/>
              <a:chExt cx="346075" cy="234950"/>
            </a:xfrm>
          </p:grpSpPr>
          <p:sp>
            <p:nvSpPr>
              <p:cNvPr id="343" name="Google Shape;343;gd595688244_0_857"/>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44" name="Google Shape;344;gd595688244_0_857"/>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45" name="Google Shape;345;gd595688244_0_857"/>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sp>
        <p:nvSpPr>
          <p:cNvPr id="346" name="Google Shape;346;gd595688244_0_857"/>
          <p:cNvSpPr/>
          <p:nvPr/>
        </p:nvSpPr>
        <p:spPr>
          <a:xfrm>
            <a:off x="5386875" y="4529450"/>
            <a:ext cx="3466200" cy="508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lang="en">
                <a:solidFill>
                  <a:srgbClr val="262626"/>
                </a:solidFill>
                <a:latin typeface="Quattrocento Sans"/>
                <a:ea typeface="Quattrocento Sans"/>
                <a:cs typeface="Quattrocento Sans"/>
                <a:sym typeface="Quattrocento Sans"/>
              </a:rPr>
              <a:t>*Adjustments can be made if acceptances or rejections of full orders are required</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d1673365b0_0_0"/>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352" name="Google Shape;352;gd1673365b0_0_0"/>
          <p:cNvSpPr txBox="1"/>
          <p:nvPr>
            <p:ph type="ctrTitle"/>
          </p:nvPr>
        </p:nvSpPr>
        <p:spPr>
          <a:xfrm>
            <a:off x="396069" y="645601"/>
            <a:ext cx="3964800" cy="1828500"/>
          </a:xfrm>
          <a:prstGeom prst="rect">
            <a:avLst/>
          </a:prstGeom>
          <a:solidFill>
            <a:srgbClr val="FFFFFF"/>
          </a:solid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rgbClr val="262626"/>
              </a:buClr>
              <a:buSzPts val="3300"/>
              <a:buFont typeface="Georgia"/>
              <a:buNone/>
            </a:pPr>
            <a:r>
              <a:rPr lang="en" sz="3300"/>
              <a:t>Key Differences from Traditional Production Planning Models</a:t>
            </a:r>
            <a:endParaRPr sz="3300"/>
          </a:p>
        </p:txBody>
      </p:sp>
      <p:grpSp>
        <p:nvGrpSpPr>
          <p:cNvPr id="353" name="Google Shape;353;gd1673365b0_0_0"/>
          <p:cNvGrpSpPr/>
          <p:nvPr/>
        </p:nvGrpSpPr>
        <p:grpSpPr>
          <a:xfrm>
            <a:off x="457226" y="2737247"/>
            <a:ext cx="325013" cy="46350"/>
            <a:chOff x="609638" y="957263"/>
            <a:chExt cx="433350" cy="61800"/>
          </a:xfrm>
        </p:grpSpPr>
        <p:sp>
          <p:nvSpPr>
            <p:cNvPr id="354" name="Google Shape;354;gd1673365b0_0_0"/>
            <p:cNvSpPr/>
            <p:nvPr/>
          </p:nvSpPr>
          <p:spPr>
            <a:xfrm rot="5400000">
              <a:off x="831038" y="807113"/>
              <a:ext cx="61800" cy="362100"/>
            </a:xfrm>
            <a:prstGeom prst="rect">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355" name="Google Shape;355;gd1673365b0_0_0"/>
            <p:cNvSpPr/>
            <p:nvPr/>
          </p:nvSpPr>
          <p:spPr>
            <a:xfrm rot="5400000">
              <a:off x="614438" y="952463"/>
              <a:ext cx="61800" cy="71400"/>
            </a:xfrm>
            <a:prstGeom prst="rect">
              <a:avLst/>
            </a:prstGeom>
            <a:solidFill>
              <a:srgbClr val="246C97"/>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cxnSp>
        <p:nvCxnSpPr>
          <p:cNvPr id="356" name="Google Shape;356;gd1673365b0_0_0"/>
          <p:cNvCxnSpPr/>
          <p:nvPr/>
        </p:nvCxnSpPr>
        <p:spPr>
          <a:xfrm>
            <a:off x="5638725" y="1426800"/>
            <a:ext cx="3048000" cy="0"/>
          </a:xfrm>
          <a:prstGeom prst="straightConnector1">
            <a:avLst/>
          </a:prstGeom>
          <a:noFill/>
          <a:ln cap="flat" cmpd="sng" w="9525">
            <a:solidFill>
              <a:srgbClr val="D8D8D8"/>
            </a:solidFill>
            <a:prstDash val="solid"/>
            <a:miter lim="800000"/>
            <a:headEnd len="sm" w="sm" type="none"/>
            <a:tailEnd len="sm" w="sm" type="none"/>
          </a:ln>
        </p:spPr>
      </p:cxnSp>
      <p:cxnSp>
        <p:nvCxnSpPr>
          <p:cNvPr id="357" name="Google Shape;357;gd1673365b0_0_0"/>
          <p:cNvCxnSpPr/>
          <p:nvPr/>
        </p:nvCxnSpPr>
        <p:spPr>
          <a:xfrm>
            <a:off x="5638725" y="2133326"/>
            <a:ext cx="3048000" cy="0"/>
          </a:xfrm>
          <a:prstGeom prst="straightConnector1">
            <a:avLst/>
          </a:prstGeom>
          <a:noFill/>
          <a:ln cap="flat" cmpd="sng" w="9525">
            <a:solidFill>
              <a:srgbClr val="D8D8D8"/>
            </a:solidFill>
            <a:prstDash val="solid"/>
            <a:miter lim="800000"/>
            <a:headEnd len="sm" w="sm" type="none"/>
            <a:tailEnd len="sm" w="sm" type="none"/>
          </a:ln>
        </p:spPr>
      </p:cxnSp>
      <p:cxnSp>
        <p:nvCxnSpPr>
          <p:cNvPr id="358" name="Google Shape;358;gd1673365b0_0_0"/>
          <p:cNvCxnSpPr/>
          <p:nvPr/>
        </p:nvCxnSpPr>
        <p:spPr>
          <a:xfrm>
            <a:off x="5638725" y="2963102"/>
            <a:ext cx="3048000" cy="0"/>
          </a:xfrm>
          <a:prstGeom prst="straightConnector1">
            <a:avLst/>
          </a:prstGeom>
          <a:noFill/>
          <a:ln cap="flat" cmpd="sng" w="9525">
            <a:solidFill>
              <a:srgbClr val="D8D8D8"/>
            </a:solidFill>
            <a:prstDash val="solid"/>
            <a:miter lim="800000"/>
            <a:headEnd len="sm" w="sm" type="none"/>
            <a:tailEnd len="sm" w="sm" type="none"/>
          </a:ln>
        </p:spPr>
      </p:cxnSp>
      <p:sp>
        <p:nvSpPr>
          <p:cNvPr id="359" name="Google Shape;359;gd1673365b0_0_0"/>
          <p:cNvSpPr/>
          <p:nvPr/>
        </p:nvSpPr>
        <p:spPr>
          <a:xfrm>
            <a:off x="5553000" y="678801"/>
            <a:ext cx="3133800" cy="590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lang="en">
                <a:solidFill>
                  <a:srgbClr val="262626"/>
                </a:solidFill>
                <a:latin typeface="Quattrocento Sans"/>
                <a:ea typeface="Quattrocento Sans"/>
                <a:cs typeface="Quattrocento Sans"/>
                <a:sym typeface="Quattrocento Sans"/>
              </a:rPr>
              <a:t>Tracking of details/information about orders (order date, customer tier, due date)</a:t>
            </a:r>
            <a:endParaRPr b="0" i="0" sz="1100" u="none" cap="none" strike="noStrike">
              <a:solidFill>
                <a:srgbClr val="000000"/>
              </a:solidFill>
              <a:latin typeface="Arial"/>
              <a:ea typeface="Arial"/>
              <a:cs typeface="Arial"/>
              <a:sym typeface="Arial"/>
            </a:endParaRPr>
          </a:p>
        </p:txBody>
      </p:sp>
      <p:sp>
        <p:nvSpPr>
          <p:cNvPr id="360" name="Google Shape;360;gd1673365b0_0_0"/>
          <p:cNvSpPr/>
          <p:nvPr/>
        </p:nvSpPr>
        <p:spPr>
          <a:xfrm>
            <a:off x="5595825" y="3989047"/>
            <a:ext cx="3133800" cy="313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lang="en">
                <a:solidFill>
                  <a:srgbClr val="262626"/>
                </a:solidFill>
                <a:latin typeface="Quattrocento Sans"/>
                <a:ea typeface="Quattrocento Sans"/>
                <a:cs typeface="Quattrocento Sans"/>
                <a:sym typeface="Quattrocento Sans"/>
              </a:rPr>
              <a:t>Max allowable delay</a:t>
            </a:r>
            <a:endParaRPr b="0" i="0" sz="1100" u="none" cap="none" strike="noStrike">
              <a:solidFill>
                <a:srgbClr val="000000"/>
              </a:solidFill>
              <a:latin typeface="Arial"/>
              <a:ea typeface="Arial"/>
              <a:cs typeface="Arial"/>
              <a:sym typeface="Arial"/>
            </a:endParaRPr>
          </a:p>
        </p:txBody>
      </p:sp>
      <p:sp>
        <p:nvSpPr>
          <p:cNvPr id="361" name="Google Shape;361;gd1673365b0_0_0"/>
          <p:cNvSpPr/>
          <p:nvPr/>
        </p:nvSpPr>
        <p:spPr>
          <a:xfrm>
            <a:off x="5553000" y="1525975"/>
            <a:ext cx="3306000" cy="508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i="1" lang="en">
                <a:solidFill>
                  <a:srgbClr val="262626"/>
                </a:solidFill>
                <a:latin typeface="Quattrocento Sans"/>
                <a:ea typeface="Quattrocento Sans"/>
                <a:cs typeface="Quattrocento Sans"/>
                <a:sym typeface="Quattrocento Sans"/>
              </a:rPr>
              <a:t>Front-loading of production to save later capacity for orders arriving in the future</a:t>
            </a:r>
            <a:endParaRPr b="0" i="1" sz="1100" u="none" cap="none" strike="noStrike">
              <a:solidFill>
                <a:srgbClr val="000000"/>
              </a:solidFill>
              <a:latin typeface="Arial"/>
              <a:ea typeface="Arial"/>
              <a:cs typeface="Arial"/>
              <a:sym typeface="Arial"/>
            </a:endParaRPr>
          </a:p>
        </p:txBody>
      </p:sp>
      <p:sp>
        <p:nvSpPr>
          <p:cNvPr id="362" name="Google Shape;362;gd1673365b0_0_0"/>
          <p:cNvSpPr/>
          <p:nvPr/>
        </p:nvSpPr>
        <p:spPr>
          <a:xfrm>
            <a:off x="5595825" y="3043475"/>
            <a:ext cx="3133800" cy="669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i="1" lang="en">
                <a:solidFill>
                  <a:srgbClr val="262626"/>
                </a:solidFill>
                <a:latin typeface="Quattrocento Sans"/>
                <a:ea typeface="Quattrocento Sans"/>
                <a:cs typeface="Quattrocento Sans"/>
                <a:sym typeface="Quattrocento Sans"/>
              </a:rPr>
              <a:t>Allocating to orders with same due date and customer tier in first come first serve sequence</a:t>
            </a:r>
            <a:endParaRPr b="0" i="1" sz="1100" u="none" cap="none" strike="noStrike">
              <a:solidFill>
                <a:srgbClr val="000000"/>
              </a:solidFill>
              <a:latin typeface="Arial"/>
              <a:ea typeface="Arial"/>
              <a:cs typeface="Arial"/>
              <a:sym typeface="Arial"/>
            </a:endParaRPr>
          </a:p>
        </p:txBody>
      </p:sp>
      <p:grpSp>
        <p:nvGrpSpPr>
          <p:cNvPr id="363" name="Google Shape;363;gd1673365b0_0_0"/>
          <p:cNvGrpSpPr/>
          <p:nvPr/>
        </p:nvGrpSpPr>
        <p:grpSpPr>
          <a:xfrm>
            <a:off x="4983376" y="763039"/>
            <a:ext cx="422225" cy="422225"/>
            <a:chOff x="6627863" y="1485900"/>
            <a:chExt cx="596700" cy="596700"/>
          </a:xfrm>
        </p:grpSpPr>
        <p:sp>
          <p:nvSpPr>
            <p:cNvPr id="364" name="Google Shape;364;gd1673365b0_0_0"/>
            <p:cNvSpPr/>
            <p:nvPr/>
          </p:nvSpPr>
          <p:spPr>
            <a:xfrm>
              <a:off x="6627863" y="1485900"/>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365" name="Google Shape;365;gd1673365b0_0_0"/>
            <p:cNvGrpSpPr/>
            <p:nvPr/>
          </p:nvGrpSpPr>
          <p:grpSpPr>
            <a:xfrm>
              <a:off x="6779711" y="1684775"/>
              <a:ext cx="292779" cy="198768"/>
              <a:chOff x="3416301" y="2947988"/>
              <a:chExt cx="346075" cy="234950"/>
            </a:xfrm>
          </p:grpSpPr>
          <p:sp>
            <p:nvSpPr>
              <p:cNvPr id="366" name="Google Shape;366;gd1673365b0_0_0"/>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67" name="Google Shape;367;gd1673365b0_0_0"/>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68" name="Google Shape;368;gd1673365b0_0_0"/>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sp>
        <p:nvSpPr>
          <p:cNvPr id="369" name="Google Shape;369;gd1673365b0_0_0"/>
          <p:cNvSpPr/>
          <p:nvPr/>
        </p:nvSpPr>
        <p:spPr>
          <a:xfrm>
            <a:off x="5595825" y="2252874"/>
            <a:ext cx="3133800" cy="5907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800"/>
              </a:spcBef>
              <a:spcAft>
                <a:spcPts val="0"/>
              </a:spcAft>
              <a:buClr>
                <a:schemeClr val="dk1"/>
              </a:buClr>
              <a:buSzPts val="1100"/>
              <a:buFont typeface="Arial"/>
              <a:buNone/>
            </a:pPr>
            <a:r>
              <a:rPr i="1" lang="en">
                <a:solidFill>
                  <a:srgbClr val="262626"/>
                </a:solidFill>
                <a:latin typeface="Quattrocento Sans"/>
                <a:ea typeface="Quattrocento Sans"/>
                <a:cs typeface="Quattrocento Sans"/>
                <a:sym typeface="Quattrocento Sans"/>
              </a:rPr>
              <a:t>Tracking Unpenalized Unfulfilled Demand (by order date, customer tier, due date)</a:t>
            </a:r>
            <a:endParaRPr b="0" i="1" sz="1100" u="none" cap="none" strike="noStrike">
              <a:solidFill>
                <a:srgbClr val="000000"/>
              </a:solidFill>
              <a:latin typeface="Arial"/>
              <a:ea typeface="Arial"/>
              <a:cs typeface="Arial"/>
              <a:sym typeface="Arial"/>
            </a:endParaRPr>
          </a:p>
        </p:txBody>
      </p:sp>
      <p:cxnSp>
        <p:nvCxnSpPr>
          <p:cNvPr id="370" name="Google Shape;370;gd1673365b0_0_0"/>
          <p:cNvCxnSpPr/>
          <p:nvPr/>
        </p:nvCxnSpPr>
        <p:spPr>
          <a:xfrm>
            <a:off x="5638725" y="3792877"/>
            <a:ext cx="3048000" cy="0"/>
          </a:xfrm>
          <a:prstGeom prst="straightConnector1">
            <a:avLst/>
          </a:prstGeom>
          <a:noFill/>
          <a:ln cap="flat" cmpd="sng" w="9525">
            <a:solidFill>
              <a:srgbClr val="D8D8D8"/>
            </a:solidFill>
            <a:prstDash val="solid"/>
            <a:miter lim="800000"/>
            <a:headEnd len="sm" w="sm" type="none"/>
            <a:tailEnd len="sm" w="sm" type="none"/>
          </a:ln>
        </p:spPr>
      </p:cxnSp>
      <p:grpSp>
        <p:nvGrpSpPr>
          <p:cNvPr id="371" name="Google Shape;371;gd1673365b0_0_0"/>
          <p:cNvGrpSpPr/>
          <p:nvPr/>
        </p:nvGrpSpPr>
        <p:grpSpPr>
          <a:xfrm>
            <a:off x="4983376" y="3934680"/>
            <a:ext cx="422225" cy="422225"/>
            <a:chOff x="6627863" y="4775301"/>
            <a:chExt cx="596700" cy="596700"/>
          </a:xfrm>
        </p:grpSpPr>
        <p:sp>
          <p:nvSpPr>
            <p:cNvPr id="372" name="Google Shape;372;gd1673365b0_0_0"/>
            <p:cNvSpPr/>
            <p:nvPr/>
          </p:nvSpPr>
          <p:spPr>
            <a:xfrm>
              <a:off x="6627863" y="4775301"/>
              <a:ext cx="596700" cy="596700"/>
            </a:xfrm>
            <a:prstGeom prst="ellipse">
              <a:avLst/>
            </a:prstGeom>
            <a:solidFill>
              <a:srgbClr val="0195BC"/>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373" name="Google Shape;373;gd1673365b0_0_0"/>
            <p:cNvGrpSpPr/>
            <p:nvPr/>
          </p:nvGrpSpPr>
          <p:grpSpPr>
            <a:xfrm>
              <a:off x="6779711" y="4974176"/>
              <a:ext cx="292779" cy="198768"/>
              <a:chOff x="3416301" y="2947988"/>
              <a:chExt cx="346075" cy="234950"/>
            </a:xfrm>
          </p:grpSpPr>
          <p:sp>
            <p:nvSpPr>
              <p:cNvPr id="374" name="Google Shape;374;gd1673365b0_0_0"/>
              <p:cNvSpPr/>
              <p:nvPr/>
            </p:nvSpPr>
            <p:spPr>
              <a:xfrm>
                <a:off x="3556001" y="2947988"/>
                <a:ext cx="112713" cy="93663"/>
              </a:xfrm>
              <a:custGeom>
                <a:rect b="b" l="l" r="r" t="t"/>
                <a:pathLst>
                  <a:path extrusionOk="0" h="59" w="71">
                    <a:moveTo>
                      <a:pt x="71" y="14"/>
                    </a:moveTo>
                    <a:lnTo>
                      <a:pt x="56" y="0"/>
                    </a:lnTo>
                    <a:lnTo>
                      <a:pt x="0" y="59"/>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75" name="Google Shape;375;gd1673365b0_0_0"/>
              <p:cNvSpPr/>
              <p:nvPr/>
            </p:nvSpPr>
            <p:spPr>
              <a:xfrm>
                <a:off x="3416301" y="3057525"/>
                <a:ext cx="98425" cy="125413"/>
              </a:xfrm>
              <a:custGeom>
                <a:rect b="b" l="l" r="r" t="t"/>
                <a:pathLst>
                  <a:path extrusionOk="0" h="79" w="62">
                    <a:moveTo>
                      <a:pt x="40" y="12"/>
                    </a:moveTo>
                    <a:lnTo>
                      <a:pt x="26" y="0"/>
                    </a:lnTo>
                    <a:lnTo>
                      <a:pt x="0" y="26"/>
                    </a:lnTo>
                    <a:lnTo>
                      <a:pt x="52" y="79"/>
                    </a:lnTo>
                    <a:lnTo>
                      <a:pt x="62" y="67"/>
                    </a:lnTo>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376" name="Google Shape;376;gd1673365b0_0_0"/>
              <p:cNvSpPr/>
              <p:nvPr/>
            </p:nvSpPr>
            <p:spPr>
              <a:xfrm>
                <a:off x="3490913" y="2947988"/>
                <a:ext cx="271463" cy="234950"/>
              </a:xfrm>
              <a:custGeom>
                <a:rect b="b" l="l" r="r" t="t"/>
                <a:pathLst>
                  <a:path extrusionOk="0" h="148" w="171">
                    <a:moveTo>
                      <a:pt x="145" y="0"/>
                    </a:moveTo>
                    <a:lnTo>
                      <a:pt x="52" y="95"/>
                    </a:lnTo>
                    <a:lnTo>
                      <a:pt x="26" y="69"/>
                    </a:lnTo>
                    <a:lnTo>
                      <a:pt x="0" y="95"/>
                    </a:lnTo>
                    <a:lnTo>
                      <a:pt x="52" y="148"/>
                    </a:lnTo>
                    <a:lnTo>
                      <a:pt x="171" y="26"/>
                    </a:lnTo>
                    <a:lnTo>
                      <a:pt x="145" y="0"/>
                    </a:lnTo>
                    <a:close/>
                  </a:path>
                </a:pathLst>
              </a:custGeom>
              <a:noFill/>
              <a:ln cap="flat" cmpd="sng" w="13950">
                <a:solidFill>
                  <a:schemeClr val="l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d595688244_0_415"/>
          <p:cNvSpPr txBox="1"/>
          <p:nvPr>
            <p:ph idx="1" type="body"/>
          </p:nvPr>
        </p:nvSpPr>
        <p:spPr>
          <a:xfrm>
            <a:off x="464344" y="950119"/>
            <a:ext cx="8215200" cy="368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200"/>
              <a:buNone/>
            </a:pPr>
            <a:r>
              <a:rPr b="1" lang="en"/>
              <a:t>Assumptions:</a:t>
            </a:r>
            <a:endParaRPr b="1"/>
          </a:p>
          <a:p>
            <a:pPr indent="-304800" lvl="0" marL="457200" rtl="0" algn="l">
              <a:lnSpc>
                <a:spcPct val="115000"/>
              </a:lnSpc>
              <a:spcBef>
                <a:spcPts val="0"/>
              </a:spcBef>
              <a:spcAft>
                <a:spcPts val="0"/>
              </a:spcAft>
              <a:buSzPts val="1200"/>
              <a:buChar char="●"/>
            </a:pPr>
            <a:r>
              <a:rPr lang="en"/>
              <a:t>Current week is week 1</a:t>
            </a:r>
            <a:endParaRPr/>
          </a:p>
          <a:p>
            <a:pPr indent="-304800" lvl="0" marL="457200" rtl="0" algn="l">
              <a:lnSpc>
                <a:spcPct val="115000"/>
              </a:lnSpc>
              <a:spcBef>
                <a:spcPts val="0"/>
              </a:spcBef>
              <a:spcAft>
                <a:spcPts val="0"/>
              </a:spcAft>
              <a:buSzPts val="1200"/>
              <a:buChar char="●"/>
            </a:pPr>
            <a:r>
              <a:rPr lang="en"/>
              <a:t>Planning is done on a weekly basis</a:t>
            </a:r>
            <a:endParaRPr/>
          </a:p>
          <a:p>
            <a:pPr indent="-304800" lvl="0" marL="457200" marR="0" rtl="0" algn="l">
              <a:lnSpc>
                <a:spcPct val="115000"/>
              </a:lnSpc>
              <a:spcBef>
                <a:spcPts val="0"/>
              </a:spcBef>
              <a:spcAft>
                <a:spcPts val="0"/>
              </a:spcAft>
              <a:buSzPts val="1200"/>
              <a:buChar char="●"/>
            </a:pPr>
            <a:r>
              <a:rPr lang="en"/>
              <a:t>Partial order acceptances allowed</a:t>
            </a:r>
            <a:endParaRPr/>
          </a:p>
          <a:p>
            <a:pPr indent="-304800" lvl="0" marL="457200" marR="0" rtl="0" algn="l">
              <a:lnSpc>
                <a:spcPct val="115000"/>
              </a:lnSpc>
              <a:spcBef>
                <a:spcPts val="0"/>
              </a:spcBef>
              <a:spcAft>
                <a:spcPts val="0"/>
              </a:spcAft>
              <a:buSzPts val="1200"/>
              <a:buChar char="●"/>
            </a:pPr>
            <a:r>
              <a:rPr lang="en"/>
              <a:t>Backlogging allowed</a:t>
            </a:r>
            <a:endParaRPr/>
          </a:p>
          <a:p>
            <a:pPr indent="0" lvl="0" marL="0" marR="0" rtl="0" algn="l">
              <a:lnSpc>
                <a:spcPct val="115000"/>
              </a:lnSpc>
              <a:spcBef>
                <a:spcPts val="0"/>
              </a:spcBef>
              <a:spcAft>
                <a:spcPts val="0"/>
              </a:spcAft>
              <a:buSzPts val="1200"/>
              <a:buNone/>
            </a:pPr>
            <a:r>
              <a:t/>
            </a:r>
            <a:endParaRPr b="1"/>
          </a:p>
          <a:p>
            <a:pPr indent="0" lvl="0" marL="0" rtl="0" algn="l">
              <a:lnSpc>
                <a:spcPct val="115000"/>
              </a:lnSpc>
              <a:spcBef>
                <a:spcPts val="0"/>
              </a:spcBef>
              <a:spcAft>
                <a:spcPts val="0"/>
              </a:spcAft>
              <a:buClr>
                <a:schemeClr val="dk1"/>
              </a:buClr>
              <a:buSzPts val="1100"/>
              <a:buFont typeface="Arial"/>
              <a:buNone/>
            </a:pPr>
            <a:r>
              <a:rPr b="1" lang="en"/>
              <a:t>Indices:</a:t>
            </a:r>
            <a:endParaRPr sz="1100">
              <a:solidFill>
                <a:schemeClr val="dk1"/>
              </a:solidFill>
              <a:latin typeface="Times New Roman"/>
              <a:ea typeface="Times New Roman"/>
              <a:cs typeface="Times New Roman"/>
              <a:sym typeface="Times New Roman"/>
            </a:endParaRPr>
          </a:p>
          <a:p>
            <a:pPr indent="-304800" lvl="0" marL="457200" marR="0" rtl="0" algn="l">
              <a:lnSpc>
                <a:spcPct val="115000"/>
              </a:lnSpc>
              <a:spcBef>
                <a:spcPts val="0"/>
              </a:spcBef>
              <a:spcAft>
                <a:spcPts val="0"/>
              </a:spcAft>
              <a:buSzPts val="1200"/>
              <a:buChar char="●"/>
            </a:pPr>
            <a:r>
              <a:rPr lang="en"/>
              <a:t>F: index set of factories</a:t>
            </a:r>
            <a:endParaRPr/>
          </a:p>
          <a:p>
            <a:pPr indent="-304800" lvl="0" marL="457200" marR="0" rtl="0" algn="l">
              <a:lnSpc>
                <a:spcPct val="115000"/>
              </a:lnSpc>
              <a:spcBef>
                <a:spcPts val="0"/>
              </a:spcBef>
              <a:spcAft>
                <a:spcPts val="0"/>
              </a:spcAft>
              <a:buSzPts val="1200"/>
              <a:buChar char="●"/>
            </a:pPr>
            <a:r>
              <a:rPr lang="en"/>
              <a:t>S: index set of assembly machines</a:t>
            </a:r>
            <a:endParaRPr/>
          </a:p>
          <a:p>
            <a:pPr indent="-304800" lvl="0" marL="457200" marR="0" rtl="0" algn="l">
              <a:lnSpc>
                <a:spcPct val="115000"/>
              </a:lnSpc>
              <a:spcBef>
                <a:spcPts val="0"/>
              </a:spcBef>
              <a:spcAft>
                <a:spcPts val="0"/>
              </a:spcAft>
              <a:buSzPts val="1200"/>
              <a:buChar char="●"/>
            </a:pPr>
            <a:r>
              <a:rPr lang="en"/>
              <a:t>T: index set of testing machines</a:t>
            </a:r>
            <a:endParaRPr/>
          </a:p>
          <a:p>
            <a:pPr indent="-304800" lvl="0" marL="457200" marR="0" rtl="0" algn="l">
              <a:lnSpc>
                <a:spcPct val="115000"/>
              </a:lnSpc>
              <a:spcBef>
                <a:spcPts val="0"/>
              </a:spcBef>
              <a:spcAft>
                <a:spcPts val="0"/>
              </a:spcAft>
              <a:buSzPts val="1200"/>
              <a:buChar char="●"/>
            </a:pPr>
            <a:r>
              <a:rPr lang="en"/>
              <a:t>I: index set of packaged chip/ raw die types</a:t>
            </a:r>
            <a:endParaRPr/>
          </a:p>
          <a:p>
            <a:pPr indent="-304800" lvl="0" marL="457200" marR="0" rtl="0" algn="l">
              <a:lnSpc>
                <a:spcPct val="115000"/>
              </a:lnSpc>
              <a:spcBef>
                <a:spcPts val="0"/>
              </a:spcBef>
              <a:spcAft>
                <a:spcPts val="0"/>
              </a:spcAft>
              <a:buSzPts val="1200"/>
              <a:buChar char="●"/>
            </a:pPr>
            <a:r>
              <a:rPr lang="en"/>
              <a:t>M: index set of modules</a:t>
            </a:r>
            <a:endParaRPr/>
          </a:p>
          <a:p>
            <a:pPr indent="-304800" lvl="0" marL="457200" marR="0" rtl="0" algn="l">
              <a:lnSpc>
                <a:spcPct val="115000"/>
              </a:lnSpc>
              <a:spcBef>
                <a:spcPts val="0"/>
              </a:spcBef>
              <a:spcAft>
                <a:spcPts val="0"/>
              </a:spcAft>
              <a:buSzPts val="1200"/>
              <a:buChar char="●"/>
            </a:pPr>
            <a:r>
              <a:rPr lang="en"/>
              <a:t>C: index set of customer tiers</a:t>
            </a:r>
            <a:endParaRPr/>
          </a:p>
          <a:p>
            <a:pPr indent="-304800" lvl="0" marL="457200" marR="0" rtl="0" algn="l">
              <a:lnSpc>
                <a:spcPct val="115000"/>
              </a:lnSpc>
              <a:spcBef>
                <a:spcPts val="0"/>
              </a:spcBef>
              <a:spcAft>
                <a:spcPts val="0"/>
              </a:spcAft>
              <a:buSzPts val="1200"/>
              <a:buChar char="●"/>
            </a:pPr>
            <a:r>
              <a:rPr lang="en"/>
              <a:t>D: index set of due dates (week #s)</a:t>
            </a:r>
            <a:endParaRPr/>
          </a:p>
          <a:p>
            <a:pPr indent="-304800" lvl="0" marL="457200" marR="0" rtl="0" algn="l">
              <a:lnSpc>
                <a:spcPct val="115000"/>
              </a:lnSpc>
              <a:spcBef>
                <a:spcPts val="0"/>
              </a:spcBef>
              <a:spcAft>
                <a:spcPts val="0"/>
              </a:spcAft>
              <a:buSzPts val="1200"/>
              <a:buChar char="●"/>
            </a:pPr>
            <a:r>
              <a:rPr lang="en"/>
              <a:t>W: index set of weeks</a:t>
            </a:r>
            <a:endParaRPr/>
          </a:p>
          <a:p>
            <a:pPr indent="0" lvl="0" marL="0" marR="0" rtl="0" algn="l">
              <a:lnSpc>
                <a:spcPct val="115000"/>
              </a:lnSpc>
              <a:spcBef>
                <a:spcPts val="0"/>
              </a:spcBef>
              <a:spcAft>
                <a:spcPts val="0"/>
              </a:spcAft>
              <a:buSzPts val="1200"/>
              <a:buNone/>
            </a:pPr>
            <a:r>
              <a:t/>
            </a:r>
            <a:endParaRPr/>
          </a:p>
        </p:txBody>
      </p:sp>
      <p:sp>
        <p:nvSpPr>
          <p:cNvPr id="382" name="Google Shape;382;gd595688244_0_415"/>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
        <p:nvSpPr>
          <p:cNvPr id="383" name="Google Shape;383;gd595688244_0_415"/>
          <p:cNvSpPr txBox="1"/>
          <p:nvPr>
            <p:ph type="ctrTitle"/>
          </p:nvPr>
        </p:nvSpPr>
        <p:spPr>
          <a:xfrm>
            <a:off x="464344" y="313730"/>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Model Assumptions and Parameter Indices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d595688244_0_421"/>
          <p:cNvSpPr txBox="1"/>
          <p:nvPr>
            <p:ph idx="1" type="body"/>
          </p:nvPr>
        </p:nvSpPr>
        <p:spPr>
          <a:xfrm>
            <a:off x="198600" y="910100"/>
            <a:ext cx="4373400" cy="3782100"/>
          </a:xfrm>
          <a:prstGeom prst="rect">
            <a:avLst/>
          </a:prstGeom>
          <a:noFill/>
          <a:ln>
            <a:noFill/>
          </a:ln>
        </p:spPr>
        <p:txBody>
          <a:bodyPr anchorCtr="0" anchor="t" bIns="0" lIns="0" spcFirstLastPara="1" rIns="0" wrap="square" tIns="0">
            <a:noAutofit/>
          </a:bodyPr>
          <a:lstStyle/>
          <a:p>
            <a:pPr indent="-257175" lvl="0" marL="457200" marR="0" rtl="0" algn="l">
              <a:lnSpc>
                <a:spcPct val="115000"/>
              </a:lnSpc>
              <a:spcBef>
                <a:spcPts val="0"/>
              </a:spcBef>
              <a:spcAft>
                <a:spcPts val="0"/>
              </a:spcAft>
              <a:buClr>
                <a:srgbClr val="000000"/>
              </a:buClr>
              <a:buSzPts val="450"/>
              <a:buFont typeface="Arial"/>
              <a:buChar char="●"/>
            </a:pPr>
            <a:r>
              <a:rPr b="1" lang="en" sz="1100">
                <a:solidFill>
                  <a:schemeClr val="dk1"/>
                </a:solidFill>
                <a:latin typeface="Times New Roman"/>
                <a:ea typeface="Times New Roman"/>
                <a:cs typeface="Times New Roman"/>
                <a:sym typeface="Times New Roman"/>
              </a:rPr>
              <a:t>D(i,c,d,w): </a:t>
            </a:r>
            <a:r>
              <a:rPr lang="en" sz="1100">
                <a:solidFill>
                  <a:schemeClr val="dk1"/>
                </a:solidFill>
                <a:latin typeface="Times New Roman"/>
                <a:ea typeface="Times New Roman"/>
                <a:cs typeface="Times New Roman"/>
                <a:sym typeface="Times New Roman"/>
              </a:rPr>
              <a:t>quantity of demand for packaged chip i by customer tier c, due in week d and ordered in week w</a:t>
            </a:r>
            <a:endParaRPr sz="1100">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lang="en" sz="1100">
                <a:solidFill>
                  <a:schemeClr val="dk1"/>
                </a:solidFill>
                <a:latin typeface="Times New Roman"/>
                <a:ea typeface="Times New Roman"/>
                <a:cs typeface="Times New Roman"/>
                <a:sym typeface="Times New Roman"/>
              </a:rPr>
              <a:t>DM(m,c,d,w):</a:t>
            </a:r>
            <a:r>
              <a:rPr lang="en" sz="1100">
                <a:solidFill>
                  <a:schemeClr val="dk1"/>
                </a:solidFill>
                <a:latin typeface="Times New Roman"/>
                <a:ea typeface="Times New Roman"/>
                <a:cs typeface="Times New Roman"/>
                <a:sym typeface="Times New Roman"/>
              </a:rPr>
              <a:t> quantity of demand for module m by customer tier c, due in week d and ordered in week w</a:t>
            </a:r>
            <a:endParaRPr sz="1100">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lang="en" sz="1100">
                <a:solidFill>
                  <a:schemeClr val="dk1"/>
                </a:solidFill>
                <a:latin typeface="Times New Roman"/>
                <a:ea typeface="Times New Roman"/>
                <a:cs typeface="Times New Roman"/>
                <a:sym typeface="Times New Roman"/>
              </a:rPr>
              <a:t>CAA(f,s,w): </a:t>
            </a:r>
            <a:r>
              <a:rPr lang="en" sz="1100">
                <a:solidFill>
                  <a:schemeClr val="dk1"/>
                </a:solidFill>
                <a:latin typeface="Times New Roman"/>
                <a:ea typeface="Times New Roman"/>
                <a:cs typeface="Times New Roman"/>
                <a:sym typeface="Times New Roman"/>
              </a:rPr>
              <a:t>production capacity (hours) available at assembly machine set s in factory f in in week w</a:t>
            </a:r>
            <a:endParaRPr sz="1100">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lang="en" sz="1100">
                <a:solidFill>
                  <a:schemeClr val="dk1"/>
                </a:solidFill>
                <a:latin typeface="Times New Roman"/>
                <a:ea typeface="Times New Roman"/>
                <a:cs typeface="Times New Roman"/>
                <a:sym typeface="Times New Roman"/>
              </a:rPr>
              <a:t>CAT(f,t,w):</a:t>
            </a:r>
            <a:r>
              <a:rPr lang="en" sz="1100">
                <a:solidFill>
                  <a:schemeClr val="dk1"/>
                </a:solidFill>
                <a:latin typeface="Times New Roman"/>
                <a:ea typeface="Times New Roman"/>
                <a:cs typeface="Times New Roman"/>
                <a:sym typeface="Times New Roman"/>
              </a:rPr>
              <a:t> production capacity (hours) available at testing machine set t at factory f in week w</a:t>
            </a:r>
            <a:endParaRPr sz="1100">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lang="en" sz="1100">
                <a:solidFill>
                  <a:schemeClr val="dk1"/>
                </a:solidFill>
                <a:latin typeface="Times New Roman"/>
                <a:ea typeface="Times New Roman"/>
                <a:cs typeface="Times New Roman"/>
                <a:sym typeface="Times New Roman"/>
              </a:rPr>
              <a:t>PTA(i,f,s):</a:t>
            </a:r>
            <a:r>
              <a:rPr lang="en" sz="1100">
                <a:solidFill>
                  <a:schemeClr val="dk1"/>
                </a:solidFill>
                <a:latin typeface="Times New Roman"/>
                <a:ea typeface="Times New Roman"/>
                <a:cs typeface="Times New Roman"/>
                <a:sym typeface="Times New Roman"/>
              </a:rPr>
              <a:t> Processing time for assembling (packaging) chip i at (f,s)</a:t>
            </a:r>
            <a:endParaRPr sz="1100">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lang="en" sz="1100">
                <a:solidFill>
                  <a:schemeClr val="dk1"/>
                </a:solidFill>
                <a:latin typeface="Times New Roman"/>
                <a:ea typeface="Times New Roman"/>
                <a:cs typeface="Times New Roman"/>
                <a:sym typeface="Times New Roman"/>
              </a:rPr>
              <a:t>PTAM(m,f,s,):</a:t>
            </a:r>
            <a:r>
              <a:rPr lang="en" sz="1100">
                <a:solidFill>
                  <a:schemeClr val="dk1"/>
                </a:solidFill>
                <a:latin typeface="Times New Roman"/>
                <a:ea typeface="Times New Roman"/>
                <a:cs typeface="Times New Roman"/>
                <a:sym typeface="Times New Roman"/>
              </a:rPr>
              <a:t> Processing time for assembling (packaging) module m at (f,s)</a:t>
            </a:r>
            <a:endParaRPr sz="1100">
              <a:solidFill>
                <a:schemeClr val="dk1"/>
              </a:solidFill>
              <a:latin typeface="Times New Roman"/>
              <a:ea typeface="Times New Roman"/>
              <a:cs typeface="Times New Roman"/>
              <a:sym typeface="Times New Roman"/>
            </a:endParaRPr>
          </a:p>
          <a:p>
            <a:pPr indent="-257175" lvl="0" marL="457200" rtl="0" algn="l">
              <a:lnSpc>
                <a:spcPct val="115000"/>
              </a:lnSpc>
              <a:spcBef>
                <a:spcPts val="0"/>
              </a:spcBef>
              <a:spcAft>
                <a:spcPts val="0"/>
              </a:spcAft>
              <a:buClr>
                <a:schemeClr val="dk1"/>
              </a:buClr>
              <a:buSzPts val="450"/>
              <a:buFont typeface="Arial"/>
              <a:buChar char="●"/>
            </a:pPr>
            <a:r>
              <a:rPr b="1" lang="en" sz="1100">
                <a:solidFill>
                  <a:schemeClr val="dk1"/>
                </a:solidFill>
                <a:latin typeface="Times New Roman"/>
                <a:ea typeface="Times New Roman"/>
                <a:cs typeface="Times New Roman"/>
                <a:sym typeface="Times New Roman"/>
              </a:rPr>
              <a:t>PTT(i,f,t):</a:t>
            </a:r>
            <a:r>
              <a:rPr lang="en" sz="1100">
                <a:solidFill>
                  <a:schemeClr val="dk1"/>
                </a:solidFill>
                <a:latin typeface="Times New Roman"/>
                <a:ea typeface="Times New Roman"/>
                <a:cs typeface="Times New Roman"/>
                <a:sym typeface="Times New Roman"/>
              </a:rPr>
              <a:t> Processing time for testing packaged chip i at (f,t)</a:t>
            </a:r>
            <a:endParaRPr sz="1100">
              <a:solidFill>
                <a:schemeClr val="dk1"/>
              </a:solidFill>
              <a:latin typeface="Times New Roman"/>
              <a:ea typeface="Times New Roman"/>
              <a:cs typeface="Times New Roman"/>
              <a:sym typeface="Times New Roman"/>
            </a:endParaRPr>
          </a:p>
          <a:p>
            <a:pPr indent="-257175" lvl="0" marL="457200" rtl="0" algn="l">
              <a:lnSpc>
                <a:spcPct val="115000"/>
              </a:lnSpc>
              <a:spcBef>
                <a:spcPts val="0"/>
              </a:spcBef>
              <a:spcAft>
                <a:spcPts val="0"/>
              </a:spcAft>
              <a:buClr>
                <a:schemeClr val="dk1"/>
              </a:buClr>
              <a:buSzPts val="450"/>
              <a:buFont typeface="Arial"/>
              <a:buChar char="●"/>
            </a:pPr>
            <a:r>
              <a:rPr b="1" lang="en" sz="1100">
                <a:solidFill>
                  <a:schemeClr val="dk1"/>
                </a:solidFill>
                <a:latin typeface="Times New Roman"/>
                <a:ea typeface="Times New Roman"/>
                <a:cs typeface="Times New Roman"/>
                <a:sym typeface="Times New Roman"/>
              </a:rPr>
              <a:t>PTTM(m,f,t):</a:t>
            </a:r>
            <a:r>
              <a:rPr lang="en" sz="1100">
                <a:solidFill>
                  <a:schemeClr val="dk1"/>
                </a:solidFill>
                <a:latin typeface="Times New Roman"/>
                <a:ea typeface="Times New Roman"/>
                <a:cs typeface="Times New Roman"/>
                <a:sym typeface="Times New Roman"/>
              </a:rPr>
              <a:t> Processing time for testing module m at (f,t)</a:t>
            </a:r>
            <a:endParaRPr sz="1100">
              <a:solidFill>
                <a:schemeClr val="dk1"/>
              </a:solidFill>
              <a:latin typeface="Times New Roman"/>
              <a:ea typeface="Times New Roman"/>
              <a:cs typeface="Times New Roman"/>
              <a:sym typeface="Times New Roman"/>
            </a:endParaRPr>
          </a:p>
          <a:p>
            <a:pPr indent="-257175" lvl="0" marL="457200" rtl="0" algn="l">
              <a:lnSpc>
                <a:spcPct val="115000"/>
              </a:lnSpc>
              <a:spcBef>
                <a:spcPts val="0"/>
              </a:spcBef>
              <a:spcAft>
                <a:spcPts val="0"/>
              </a:spcAft>
              <a:buClr>
                <a:schemeClr val="dk1"/>
              </a:buClr>
              <a:buSzPts val="450"/>
              <a:buFont typeface="Arial"/>
              <a:buChar char="●"/>
            </a:pPr>
            <a:r>
              <a:rPr b="1" lang="en" sz="1100">
                <a:solidFill>
                  <a:schemeClr val="dk1"/>
                </a:solidFill>
                <a:latin typeface="Times New Roman"/>
                <a:ea typeface="Times New Roman"/>
                <a:cs typeface="Times New Roman"/>
                <a:sym typeface="Times New Roman"/>
              </a:rPr>
              <a:t>H(i): </a:t>
            </a:r>
            <a:r>
              <a:rPr lang="en" sz="1100">
                <a:solidFill>
                  <a:schemeClr val="dk1"/>
                </a:solidFill>
                <a:latin typeface="Times New Roman"/>
                <a:ea typeface="Times New Roman"/>
                <a:cs typeface="Times New Roman"/>
                <a:sym typeface="Times New Roman"/>
              </a:rPr>
              <a:t>inventory carrying cost of one unit of packaged chip i for one period</a:t>
            </a:r>
            <a:endParaRPr sz="1100">
              <a:solidFill>
                <a:schemeClr val="dk1"/>
              </a:solidFill>
              <a:latin typeface="Times New Roman"/>
              <a:ea typeface="Times New Roman"/>
              <a:cs typeface="Times New Roman"/>
              <a:sym typeface="Times New Roman"/>
            </a:endParaRPr>
          </a:p>
          <a:p>
            <a:pPr indent="-257175" lvl="0" marL="457200" rtl="0" algn="l">
              <a:lnSpc>
                <a:spcPct val="115000"/>
              </a:lnSpc>
              <a:spcBef>
                <a:spcPts val="0"/>
              </a:spcBef>
              <a:spcAft>
                <a:spcPts val="0"/>
              </a:spcAft>
              <a:buClr>
                <a:schemeClr val="dk1"/>
              </a:buClr>
              <a:buSzPts val="450"/>
              <a:buFont typeface="Arial"/>
              <a:buChar char="●"/>
            </a:pPr>
            <a:r>
              <a:rPr b="1" lang="en" sz="1100">
                <a:solidFill>
                  <a:schemeClr val="dk1"/>
                </a:solidFill>
                <a:latin typeface="Times New Roman"/>
                <a:ea typeface="Times New Roman"/>
                <a:cs typeface="Times New Roman"/>
                <a:sym typeface="Times New Roman"/>
              </a:rPr>
              <a:t>HM(m): </a:t>
            </a:r>
            <a:r>
              <a:rPr lang="en" sz="1100">
                <a:solidFill>
                  <a:schemeClr val="dk1"/>
                </a:solidFill>
                <a:latin typeface="Times New Roman"/>
                <a:ea typeface="Times New Roman"/>
                <a:cs typeface="Times New Roman"/>
                <a:sym typeface="Times New Roman"/>
              </a:rPr>
              <a:t>inventory carrying cost of one unit of module m for one period</a:t>
            </a:r>
            <a:endParaRPr sz="1100">
              <a:solidFill>
                <a:schemeClr val="dk1"/>
              </a:solidFill>
              <a:latin typeface="Times New Roman"/>
              <a:ea typeface="Times New Roman"/>
              <a:cs typeface="Times New Roman"/>
              <a:sym typeface="Times New Roman"/>
            </a:endParaRPr>
          </a:p>
          <a:p>
            <a:pPr indent="-257175" lvl="0" marL="457200" rtl="0" algn="l">
              <a:lnSpc>
                <a:spcPct val="115000"/>
              </a:lnSpc>
              <a:spcBef>
                <a:spcPts val="0"/>
              </a:spcBef>
              <a:spcAft>
                <a:spcPts val="0"/>
              </a:spcAft>
              <a:buClr>
                <a:schemeClr val="dk1"/>
              </a:buClr>
              <a:buSzPts val="450"/>
              <a:buFont typeface="Arial"/>
              <a:buChar char="●"/>
            </a:pPr>
            <a:r>
              <a:rPr b="1" lang="en" sz="1100">
                <a:solidFill>
                  <a:schemeClr val="dk1"/>
                </a:solidFill>
                <a:latin typeface="Times New Roman"/>
                <a:ea typeface="Times New Roman"/>
                <a:cs typeface="Times New Roman"/>
                <a:sym typeface="Times New Roman"/>
              </a:rPr>
              <a:t>HD(i):</a:t>
            </a:r>
            <a:r>
              <a:rPr lang="en" sz="1100">
                <a:solidFill>
                  <a:schemeClr val="dk1"/>
                </a:solidFill>
                <a:latin typeface="Times New Roman"/>
                <a:ea typeface="Times New Roman"/>
                <a:cs typeface="Times New Roman"/>
                <a:sym typeface="Times New Roman"/>
              </a:rPr>
              <a:t> inventory carrying cost of one unit of (raw) chip i for one period (die bank)</a:t>
            </a:r>
            <a:endParaRPr sz="1100"/>
          </a:p>
        </p:txBody>
      </p:sp>
      <p:sp>
        <p:nvSpPr>
          <p:cNvPr id="389" name="Google Shape;389;gd595688244_0_421"/>
          <p:cNvSpPr txBox="1"/>
          <p:nvPr>
            <p:ph idx="12" type="sldNum"/>
          </p:nvPr>
        </p:nvSpPr>
        <p:spPr>
          <a:xfrm>
            <a:off x="464344" y="4829771"/>
            <a:ext cx="266100" cy="148800"/>
          </a:xfrm>
          <a:prstGeom prst="rect">
            <a:avLst/>
          </a:prstGeom>
          <a:noFill/>
          <a:ln>
            <a:noFill/>
          </a:ln>
        </p:spPr>
        <p:txBody>
          <a:bodyPr anchorCtr="0" anchor="ctr" bIns="0" lIns="0" spcFirstLastPara="1" rIns="0" wrap="square" tIns="0">
            <a:normAutofit/>
          </a:bodyPr>
          <a:lstStyle/>
          <a:p>
            <a:pPr indent="0" lvl="0" marL="0" rtl="0" algn="ctr">
              <a:lnSpc>
                <a:spcPct val="100000"/>
              </a:lnSpc>
              <a:spcBef>
                <a:spcPts val="0"/>
              </a:spcBef>
              <a:spcAft>
                <a:spcPts val="0"/>
              </a:spcAft>
              <a:buSzPts val="900"/>
              <a:buNone/>
            </a:pPr>
            <a:fld id="{00000000-1234-1234-1234-123412341234}" type="slidenum">
              <a:rPr lang="en"/>
              <a:t>‹#›</a:t>
            </a:fld>
            <a:endParaRPr/>
          </a:p>
        </p:txBody>
      </p:sp>
      <p:sp>
        <p:nvSpPr>
          <p:cNvPr id="390" name="Google Shape;390;gd595688244_0_421"/>
          <p:cNvSpPr txBox="1"/>
          <p:nvPr>
            <p:ph type="ctrTitle"/>
          </p:nvPr>
        </p:nvSpPr>
        <p:spPr>
          <a:xfrm>
            <a:off x="464394" y="219805"/>
            <a:ext cx="8215200" cy="2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100"/>
              <a:buNone/>
            </a:pPr>
            <a:r>
              <a:rPr lang="en"/>
              <a:t>Model Parameters</a:t>
            </a:r>
            <a:endParaRPr/>
          </a:p>
        </p:txBody>
      </p:sp>
      <p:sp>
        <p:nvSpPr>
          <p:cNvPr id="391" name="Google Shape;391;gd595688244_0_421"/>
          <p:cNvSpPr txBox="1"/>
          <p:nvPr/>
        </p:nvSpPr>
        <p:spPr>
          <a:xfrm>
            <a:off x="4406600" y="774350"/>
            <a:ext cx="4665600" cy="4053600"/>
          </a:xfrm>
          <a:prstGeom prst="rect">
            <a:avLst/>
          </a:prstGeom>
          <a:noFill/>
          <a:ln>
            <a:noFill/>
          </a:ln>
        </p:spPr>
        <p:txBody>
          <a:bodyPr anchorCtr="0" anchor="t" bIns="91425" lIns="91425" spcFirstLastPara="1" rIns="91425" wrap="square" tIns="91425">
            <a:spAutoFit/>
          </a:bodyPr>
          <a:lstStyle/>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CC(f,s): </a:t>
            </a:r>
            <a:r>
              <a:rPr b="0" i="0" lang="en" sz="1100" u="none" cap="none" strike="noStrike">
                <a:solidFill>
                  <a:schemeClr val="dk1"/>
                </a:solidFill>
                <a:latin typeface="Times New Roman"/>
                <a:ea typeface="Times New Roman"/>
                <a:cs typeface="Times New Roman"/>
                <a:sym typeface="Times New Roman"/>
              </a:rPr>
              <a:t>cost of capacity for starting period at (f,s)</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CCT(f,t): </a:t>
            </a:r>
            <a:r>
              <a:rPr b="0" i="0" lang="en" sz="1100" u="none" cap="none" strike="noStrike">
                <a:solidFill>
                  <a:schemeClr val="dk1"/>
                </a:solidFill>
                <a:latin typeface="Times New Roman"/>
                <a:ea typeface="Times New Roman"/>
                <a:cs typeface="Times New Roman"/>
                <a:sym typeface="Times New Roman"/>
              </a:rPr>
              <a:t> cost of capacity for starting period at (f,t)</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R(i,m):</a:t>
            </a:r>
            <a:r>
              <a:rPr b="0" i="0" lang="en" sz="1100" u="none" cap="none" strike="noStrike">
                <a:solidFill>
                  <a:schemeClr val="dk1"/>
                </a:solidFill>
                <a:latin typeface="Times New Roman"/>
                <a:ea typeface="Times New Roman"/>
                <a:cs typeface="Times New Roman"/>
                <a:sym typeface="Times New Roman"/>
              </a:rPr>
              <a:t> number of chip type i needed for one unit of module m</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I0(i,f): </a:t>
            </a:r>
            <a:r>
              <a:rPr b="0" i="0" lang="en" sz="1100" u="none" cap="none" strike="noStrike">
                <a:solidFill>
                  <a:schemeClr val="dk1"/>
                </a:solidFill>
                <a:latin typeface="Times New Roman"/>
                <a:ea typeface="Times New Roman"/>
                <a:cs typeface="Times New Roman"/>
                <a:sym typeface="Times New Roman"/>
              </a:rPr>
              <a:t>inventory of (raw) chip type I at factory f at week 0</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IU0(i,f):</a:t>
            </a:r>
            <a:r>
              <a:rPr b="0" i="0" lang="en" sz="1100" u="none" cap="none" strike="noStrike">
                <a:solidFill>
                  <a:schemeClr val="dk1"/>
                </a:solidFill>
                <a:latin typeface="Times New Roman"/>
                <a:ea typeface="Times New Roman"/>
                <a:cs typeface="Times New Roman"/>
                <a:sym typeface="Times New Roman"/>
              </a:rPr>
              <a:t> untested inventory of packaged chip i at factory f at week 0</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IUM0(m,f):</a:t>
            </a:r>
            <a:r>
              <a:rPr b="0" i="0" lang="en" sz="1100" u="none" cap="none" strike="noStrike">
                <a:solidFill>
                  <a:schemeClr val="dk1"/>
                </a:solidFill>
                <a:latin typeface="Times New Roman"/>
                <a:ea typeface="Times New Roman"/>
                <a:cs typeface="Times New Roman"/>
                <a:sym typeface="Times New Roman"/>
              </a:rPr>
              <a:t> untested inventory of module m at factory f at week 0</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IT0(i,f):</a:t>
            </a:r>
            <a:r>
              <a:rPr b="0" i="0" lang="en" sz="1100" u="none" cap="none" strike="noStrike">
                <a:solidFill>
                  <a:schemeClr val="dk1"/>
                </a:solidFill>
                <a:latin typeface="Times New Roman"/>
                <a:ea typeface="Times New Roman"/>
                <a:cs typeface="Times New Roman"/>
                <a:sym typeface="Times New Roman"/>
              </a:rPr>
              <a:t> tested inventory of packaged chip i at factory f at week 0</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ITM0(m,f): </a:t>
            </a:r>
            <a:r>
              <a:rPr b="0" i="0" lang="en" sz="1100" u="none" cap="none" strike="noStrike">
                <a:solidFill>
                  <a:schemeClr val="dk1"/>
                </a:solidFill>
                <a:latin typeface="Times New Roman"/>
                <a:ea typeface="Times New Roman"/>
                <a:cs typeface="Times New Roman"/>
                <a:sym typeface="Times New Roman"/>
              </a:rPr>
              <a:t>tested inventory of module m at factory f at week 0</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INC(i,f,w): </a:t>
            </a:r>
            <a:r>
              <a:rPr b="0" i="0" lang="en" sz="1100" u="none" cap="none" strike="noStrike">
                <a:solidFill>
                  <a:schemeClr val="dk1"/>
                </a:solidFill>
                <a:latin typeface="Times New Roman"/>
                <a:ea typeface="Times New Roman"/>
                <a:cs typeface="Times New Roman"/>
                <a:sym typeface="Times New Roman"/>
              </a:rPr>
              <a:t>quantity of chip type i incoming to factory f at the start of week w</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L(i,c): </a:t>
            </a:r>
            <a:r>
              <a:rPr b="0" i="0" lang="en" sz="1100" u="none" cap="none" strike="noStrike">
                <a:solidFill>
                  <a:schemeClr val="dk1"/>
                </a:solidFill>
                <a:latin typeface="Times New Roman"/>
                <a:ea typeface="Times New Roman"/>
                <a:cs typeface="Times New Roman"/>
                <a:sym typeface="Times New Roman"/>
              </a:rPr>
              <a:t>per unit, per time period backordering cost of packaged chip i for customer tier c</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LM(m,c):</a:t>
            </a:r>
            <a:r>
              <a:rPr b="0" i="0" lang="en" sz="1100" u="none" cap="none" strike="noStrike">
                <a:solidFill>
                  <a:schemeClr val="dk1"/>
                </a:solidFill>
                <a:latin typeface="Times New Roman"/>
                <a:ea typeface="Times New Roman"/>
                <a:cs typeface="Times New Roman"/>
                <a:sym typeface="Times New Roman"/>
              </a:rPr>
              <a:t> per unit, per time period backordering cost of module m for customer tier c</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σi(i,c): </a:t>
            </a:r>
            <a:r>
              <a:rPr b="0" i="0" lang="en" sz="1100" u="none" cap="none" strike="noStrike">
                <a:solidFill>
                  <a:schemeClr val="dk1"/>
                </a:solidFill>
                <a:latin typeface="Times New Roman"/>
                <a:ea typeface="Times New Roman"/>
                <a:cs typeface="Times New Roman"/>
                <a:sym typeface="Times New Roman"/>
              </a:rPr>
              <a:t>maximum allowable tardiness (weeks) for packaged chip i for customer tier c</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σm(m,c):</a:t>
            </a:r>
            <a:r>
              <a:rPr b="0" i="0" lang="en" sz="1100" u="none" cap="none" strike="noStrike">
                <a:solidFill>
                  <a:schemeClr val="dk1"/>
                </a:solidFill>
                <a:latin typeface="Times New Roman"/>
                <a:ea typeface="Times New Roman"/>
                <a:cs typeface="Times New Roman"/>
                <a:sym typeface="Times New Roman"/>
              </a:rPr>
              <a:t> maximum allowable tardiness (weeks) for module m for customer tier c</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P(i):</a:t>
            </a:r>
            <a:r>
              <a:rPr b="0" i="0" lang="en" sz="1100" u="none" cap="none" strike="noStrike">
                <a:solidFill>
                  <a:schemeClr val="dk1"/>
                </a:solidFill>
                <a:latin typeface="Times New Roman"/>
                <a:ea typeface="Times New Roman"/>
                <a:cs typeface="Times New Roman"/>
                <a:sym typeface="Times New Roman"/>
              </a:rPr>
              <a:t> selling price of packaged chip i</a:t>
            </a:r>
            <a:endParaRPr b="0" i="0" sz="1100" u="none" cap="none" strike="noStrike">
              <a:solidFill>
                <a:schemeClr val="dk1"/>
              </a:solidFill>
              <a:latin typeface="Times New Roman"/>
              <a:ea typeface="Times New Roman"/>
              <a:cs typeface="Times New Roman"/>
              <a:sym typeface="Times New Roman"/>
            </a:endParaRPr>
          </a:p>
          <a:p>
            <a:pPr indent="-257175" lvl="0" marL="457200" marR="0" rtl="0" algn="l">
              <a:lnSpc>
                <a:spcPct val="115000"/>
              </a:lnSpc>
              <a:spcBef>
                <a:spcPts val="0"/>
              </a:spcBef>
              <a:spcAft>
                <a:spcPts val="0"/>
              </a:spcAft>
              <a:buClr>
                <a:srgbClr val="000000"/>
              </a:buClr>
              <a:buSzPts val="450"/>
              <a:buFont typeface="Arial"/>
              <a:buChar char="●"/>
            </a:pPr>
            <a:r>
              <a:rPr b="1" i="0" lang="en" sz="1100" u="none" cap="none" strike="noStrike">
                <a:solidFill>
                  <a:schemeClr val="dk1"/>
                </a:solidFill>
                <a:latin typeface="Times New Roman"/>
                <a:ea typeface="Times New Roman"/>
                <a:cs typeface="Times New Roman"/>
                <a:sym typeface="Times New Roman"/>
              </a:rPr>
              <a:t>PM(m): </a:t>
            </a:r>
            <a:r>
              <a:rPr b="0" i="0" lang="en" sz="1100" u="none" cap="none" strike="noStrike">
                <a:solidFill>
                  <a:schemeClr val="dk1"/>
                </a:solidFill>
                <a:latin typeface="Times New Roman"/>
                <a:ea typeface="Times New Roman"/>
                <a:cs typeface="Times New Roman"/>
                <a:sym typeface="Times New Roman"/>
              </a:rPr>
              <a:t>selling price of module m</a:t>
            </a:r>
            <a:endParaRPr b="0" i="0" sz="11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0195BC"/>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